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68" r:id="rId2"/>
  </p:sldMasterIdLst>
  <p:notesMasterIdLst>
    <p:notesMasterId r:id="rId23"/>
  </p:notesMasterIdLst>
  <p:sldIdLst>
    <p:sldId id="256" r:id="rId3"/>
    <p:sldId id="257" r:id="rId4"/>
    <p:sldId id="258" r:id="rId5"/>
    <p:sldId id="309" r:id="rId6"/>
    <p:sldId id="259" r:id="rId7"/>
    <p:sldId id="262" r:id="rId8"/>
    <p:sldId id="294" r:id="rId9"/>
    <p:sldId id="308" r:id="rId10"/>
    <p:sldId id="291" r:id="rId11"/>
    <p:sldId id="292" r:id="rId12"/>
    <p:sldId id="297" r:id="rId13"/>
    <p:sldId id="298" r:id="rId14"/>
    <p:sldId id="302" r:id="rId15"/>
    <p:sldId id="295" r:id="rId16"/>
    <p:sldId id="293" r:id="rId17"/>
    <p:sldId id="303" r:id="rId18"/>
    <p:sldId id="304" r:id="rId19"/>
    <p:sldId id="305" r:id="rId20"/>
    <p:sldId id="306" r:id="rId21"/>
    <p:sldId id="287" r:id="rId22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76" autoAdjust="0"/>
    <p:restoredTop sz="94671" autoAdjust="0"/>
  </p:normalViewPr>
  <p:slideViewPr>
    <p:cSldViewPr>
      <p:cViewPr>
        <p:scale>
          <a:sx n="60" d="100"/>
          <a:sy n="60" d="100"/>
        </p:scale>
        <p:origin x="-1740" y="-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1604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237BB0-7DB6-471D-83FD-FC309985DD8B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6A4DD826-10C2-4890-A6E9-CDAF66F7D04A}">
      <dgm:prSet/>
      <dgm:spPr/>
      <dgm:t>
        <a:bodyPr/>
        <a:lstStyle/>
        <a:p>
          <a:pPr rtl="0"/>
          <a:r>
            <a:rPr lang="el-GR" u="none" dirty="0" smtClean="0"/>
            <a:t>             Οικονομία</a:t>
          </a:r>
          <a:endParaRPr lang="el-GR" u="sng" dirty="0"/>
        </a:p>
      </dgm:t>
    </dgm:pt>
    <dgm:pt modelId="{5D00497C-DCCD-4BD9-AA06-18838BADA406}" type="parTrans" cxnId="{9012BB60-896E-47F3-9301-BC869A83A923}">
      <dgm:prSet/>
      <dgm:spPr/>
      <dgm:t>
        <a:bodyPr/>
        <a:lstStyle/>
        <a:p>
          <a:endParaRPr lang="el-GR"/>
        </a:p>
      </dgm:t>
    </dgm:pt>
    <dgm:pt modelId="{5EAABC43-E103-4872-AA34-D142DE8DC86A}" type="sibTrans" cxnId="{9012BB60-896E-47F3-9301-BC869A83A923}">
      <dgm:prSet/>
      <dgm:spPr/>
      <dgm:t>
        <a:bodyPr/>
        <a:lstStyle/>
        <a:p>
          <a:endParaRPr lang="el-GR"/>
        </a:p>
      </dgm:t>
    </dgm:pt>
    <dgm:pt modelId="{2264EDE2-DF40-4470-A154-181F631FCB4E}" type="pres">
      <dgm:prSet presAssocID="{4A237BB0-7DB6-471D-83FD-FC309985DD8B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24D64905-66C7-4427-9E8C-518A04DE27F4}" type="pres">
      <dgm:prSet presAssocID="{6A4DD826-10C2-4890-A6E9-CDAF66F7D04A}" presName="comp" presStyleCnt="0"/>
      <dgm:spPr/>
    </dgm:pt>
    <dgm:pt modelId="{27424535-C469-4F25-A3F9-4565FC514AD1}" type="pres">
      <dgm:prSet presAssocID="{6A4DD826-10C2-4890-A6E9-CDAF66F7D04A}" presName="box" presStyleLbl="node1" presStyleIdx="0" presStyleCnt="1"/>
      <dgm:spPr/>
      <dgm:t>
        <a:bodyPr/>
        <a:lstStyle/>
        <a:p>
          <a:endParaRPr lang="el-GR"/>
        </a:p>
      </dgm:t>
    </dgm:pt>
    <dgm:pt modelId="{C03353D8-2C2E-43FD-9FC9-5FABC2618545}" type="pres">
      <dgm:prSet presAssocID="{6A4DD826-10C2-4890-A6E9-CDAF66F7D04A}" presName="img" presStyleLbl="fgImgPlace1" presStyleIdx="0" presStyleCnt="1" custLinFactNeighborX="2434" custLinFactNeighborY="172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  <dgm:t>
        <a:bodyPr/>
        <a:lstStyle/>
        <a:p>
          <a:endParaRPr lang="el-GR"/>
        </a:p>
      </dgm:t>
    </dgm:pt>
    <dgm:pt modelId="{1B1A02C1-8199-4A98-AC80-8BD9ABF16436}" type="pres">
      <dgm:prSet presAssocID="{6A4DD826-10C2-4890-A6E9-CDAF66F7D04A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40F9525B-850F-4F32-A5B9-32A83D46A4B4}" type="presOf" srcId="{4A237BB0-7DB6-471D-83FD-FC309985DD8B}" destId="{2264EDE2-DF40-4470-A154-181F631FCB4E}" srcOrd="0" destOrd="0" presId="urn:microsoft.com/office/officeart/2005/8/layout/vList4"/>
    <dgm:cxn modelId="{9012BB60-896E-47F3-9301-BC869A83A923}" srcId="{4A237BB0-7DB6-471D-83FD-FC309985DD8B}" destId="{6A4DD826-10C2-4890-A6E9-CDAF66F7D04A}" srcOrd="0" destOrd="0" parTransId="{5D00497C-DCCD-4BD9-AA06-18838BADA406}" sibTransId="{5EAABC43-E103-4872-AA34-D142DE8DC86A}"/>
    <dgm:cxn modelId="{8164A936-3478-4D26-9183-907FF8CD2F1D}" type="presOf" srcId="{6A4DD826-10C2-4890-A6E9-CDAF66F7D04A}" destId="{1B1A02C1-8199-4A98-AC80-8BD9ABF16436}" srcOrd="1" destOrd="0" presId="urn:microsoft.com/office/officeart/2005/8/layout/vList4"/>
    <dgm:cxn modelId="{5C0523B0-A35F-4368-A53D-03100FCDE653}" type="presOf" srcId="{6A4DD826-10C2-4890-A6E9-CDAF66F7D04A}" destId="{27424535-C469-4F25-A3F9-4565FC514AD1}" srcOrd="0" destOrd="0" presId="urn:microsoft.com/office/officeart/2005/8/layout/vList4"/>
    <dgm:cxn modelId="{D082CF5B-1943-4ADA-9E70-7F278473D7C3}" type="presParOf" srcId="{2264EDE2-DF40-4470-A154-181F631FCB4E}" destId="{24D64905-66C7-4427-9E8C-518A04DE27F4}" srcOrd="0" destOrd="0" presId="urn:microsoft.com/office/officeart/2005/8/layout/vList4"/>
    <dgm:cxn modelId="{1780539F-2D28-41D1-A260-36A83E5AF8AE}" type="presParOf" srcId="{24D64905-66C7-4427-9E8C-518A04DE27F4}" destId="{27424535-C469-4F25-A3F9-4565FC514AD1}" srcOrd="0" destOrd="0" presId="urn:microsoft.com/office/officeart/2005/8/layout/vList4"/>
    <dgm:cxn modelId="{7ABE5615-2B09-4BD1-93F7-FB2B4197B09C}" type="presParOf" srcId="{24D64905-66C7-4427-9E8C-518A04DE27F4}" destId="{C03353D8-2C2E-43FD-9FC9-5FABC2618545}" srcOrd="1" destOrd="0" presId="urn:microsoft.com/office/officeart/2005/8/layout/vList4"/>
    <dgm:cxn modelId="{6C160010-60DD-4EB9-B6AB-89DDAC7278FD}" type="presParOf" srcId="{24D64905-66C7-4427-9E8C-518A04DE27F4}" destId="{1B1A02C1-8199-4A98-AC80-8BD9ABF16436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42FB089-37CC-47B4-937F-6A4B4AD400AE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65427206-80A2-4063-B1EC-74E7564EC84E}">
      <dgm:prSet custT="1"/>
      <dgm:spPr/>
      <dgm:t>
        <a:bodyPr/>
        <a:lstStyle/>
        <a:p>
          <a:pPr algn="l" rtl="0"/>
          <a:r>
            <a:rPr lang="el-GR" sz="2400" dirty="0" smtClean="0"/>
            <a:t>Μπορεί κάποιος με τα </a:t>
          </a:r>
          <a:r>
            <a:rPr lang="en-US" sz="2400" b="1" u="sng" dirty="0" smtClean="0"/>
            <a:t>Linden Dollars (L$)</a:t>
          </a:r>
          <a:r>
            <a:rPr lang="el-GR" sz="2400" dirty="0" smtClean="0"/>
            <a:t> να αγοράσει, να πουλήσει, να νοικιάσει αγαθά και υπηρεσίες σε άλλους χρήστες.</a:t>
          </a:r>
          <a:r>
            <a:rPr lang="en-US" sz="2400" dirty="0" smtClean="0"/>
            <a:t> </a:t>
          </a:r>
          <a:endParaRPr lang="el-GR" sz="2400" dirty="0"/>
        </a:p>
      </dgm:t>
    </dgm:pt>
    <dgm:pt modelId="{55E34AF7-E3C1-4042-95A5-52301823CA6A}" type="parTrans" cxnId="{D3A58FF6-7ECD-4B74-95F9-987C11083347}">
      <dgm:prSet/>
      <dgm:spPr/>
      <dgm:t>
        <a:bodyPr/>
        <a:lstStyle/>
        <a:p>
          <a:endParaRPr lang="el-GR"/>
        </a:p>
      </dgm:t>
    </dgm:pt>
    <dgm:pt modelId="{CCFA9DE2-1427-40E2-A16D-1231F9056C4E}" type="sibTrans" cxnId="{D3A58FF6-7ECD-4B74-95F9-987C11083347}">
      <dgm:prSet/>
      <dgm:spPr/>
      <dgm:t>
        <a:bodyPr/>
        <a:lstStyle/>
        <a:p>
          <a:endParaRPr lang="el-GR"/>
        </a:p>
      </dgm:t>
    </dgm:pt>
    <dgm:pt modelId="{4FB652E6-1156-4E01-9B55-CD33257B63DF}">
      <dgm:prSet custT="1"/>
      <dgm:spPr/>
      <dgm:t>
        <a:bodyPr/>
        <a:lstStyle/>
        <a:p>
          <a:pPr algn="l" rtl="0"/>
          <a:r>
            <a:rPr lang="el-GR" sz="2400" dirty="0" smtClean="0"/>
            <a:t>-</a:t>
          </a:r>
          <a:r>
            <a:rPr lang="el-GR" sz="1600" dirty="0" smtClean="0"/>
            <a:t>Το </a:t>
          </a:r>
          <a:r>
            <a:rPr lang="el-GR" sz="1800" b="1" dirty="0" smtClean="0"/>
            <a:t>2005</a:t>
          </a:r>
          <a:r>
            <a:rPr lang="el-GR" sz="1600" dirty="0" smtClean="0"/>
            <a:t> το ΑΕΠ του </a:t>
          </a:r>
          <a:r>
            <a:rPr lang="en-US" sz="1600" dirty="0" smtClean="0"/>
            <a:t>Second Life </a:t>
          </a:r>
          <a:r>
            <a:rPr lang="el-GR" sz="1600" dirty="0" smtClean="0"/>
            <a:t>υπολογίστηκε γύρω στα </a:t>
          </a:r>
          <a:r>
            <a:rPr lang="el-GR" sz="1800" b="1" dirty="0" smtClean="0"/>
            <a:t>3 εκ</a:t>
          </a:r>
          <a:r>
            <a:rPr lang="el-GR" sz="1600" dirty="0" smtClean="0"/>
            <a:t>. </a:t>
          </a:r>
          <a:r>
            <a:rPr lang="en-US" sz="1600" b="0" i="0" dirty="0" smtClean="0"/>
            <a:t>US$</a:t>
          </a:r>
          <a:r>
            <a:rPr lang="el-GR" sz="1600" b="0" i="0" dirty="0" smtClean="0"/>
            <a:t>.</a:t>
          </a:r>
        </a:p>
        <a:p>
          <a:pPr algn="l" rtl="0"/>
          <a:r>
            <a:rPr lang="en-US" sz="2400" dirty="0" smtClean="0"/>
            <a:t>-</a:t>
          </a:r>
          <a:r>
            <a:rPr lang="el-GR" sz="1600" dirty="0" smtClean="0"/>
            <a:t>Το </a:t>
          </a:r>
          <a:r>
            <a:rPr lang="el-GR" sz="1800" b="1" dirty="0" smtClean="0"/>
            <a:t>2006</a:t>
          </a:r>
          <a:r>
            <a:rPr lang="el-GR" sz="1600" dirty="0" smtClean="0"/>
            <a:t> το ΑΕΠ του</a:t>
          </a:r>
          <a:r>
            <a:rPr lang="en-US" sz="1600" dirty="0" smtClean="0"/>
            <a:t> SL </a:t>
          </a:r>
          <a:r>
            <a:rPr lang="el-GR" sz="1600" dirty="0" smtClean="0"/>
            <a:t>υπολογίστηκε γύρω στα </a:t>
          </a:r>
          <a:r>
            <a:rPr lang="el-GR" sz="1800" b="1" dirty="0" smtClean="0"/>
            <a:t>64</a:t>
          </a:r>
          <a:r>
            <a:rPr lang="el-GR" sz="1600" b="1" dirty="0" smtClean="0"/>
            <a:t> εκ</a:t>
          </a:r>
          <a:r>
            <a:rPr lang="el-GR" sz="1600" dirty="0" smtClean="0"/>
            <a:t>. </a:t>
          </a:r>
          <a:r>
            <a:rPr lang="en-US" sz="1600" b="0" i="0" dirty="0" smtClean="0"/>
            <a:t>US$</a:t>
          </a:r>
          <a:r>
            <a:rPr lang="el-GR" sz="1600" b="0" i="0" dirty="0" smtClean="0"/>
            <a:t>.</a:t>
          </a:r>
        </a:p>
        <a:p>
          <a:pPr algn="l" rtl="0"/>
          <a:r>
            <a:rPr lang="el-GR" sz="2400" dirty="0" smtClean="0"/>
            <a:t>-</a:t>
          </a:r>
          <a:r>
            <a:rPr lang="el-GR" sz="1600" dirty="0" smtClean="0"/>
            <a:t>Το </a:t>
          </a:r>
          <a:r>
            <a:rPr lang="el-GR" sz="1800" b="1" dirty="0" smtClean="0"/>
            <a:t>2009</a:t>
          </a:r>
          <a:r>
            <a:rPr lang="el-GR" sz="1600" dirty="0" smtClean="0"/>
            <a:t> το ΑΕΠ του </a:t>
          </a:r>
          <a:r>
            <a:rPr lang="en-US" sz="1600" dirty="0" smtClean="0"/>
            <a:t>SL </a:t>
          </a:r>
          <a:r>
            <a:rPr lang="el-GR" sz="1600" dirty="0" smtClean="0"/>
            <a:t>υπολογίστηκε γύρω στα </a:t>
          </a:r>
          <a:r>
            <a:rPr lang="el-GR" sz="1800" b="1" dirty="0" smtClean="0"/>
            <a:t>567</a:t>
          </a:r>
          <a:r>
            <a:rPr lang="el-GR" sz="1600" b="1" dirty="0" smtClean="0"/>
            <a:t> εκ</a:t>
          </a:r>
          <a:r>
            <a:rPr lang="el-GR" sz="1600" dirty="0" smtClean="0"/>
            <a:t>. </a:t>
          </a:r>
          <a:r>
            <a:rPr lang="en-US" sz="1600" b="0" i="0" dirty="0" smtClean="0"/>
            <a:t>US$</a:t>
          </a:r>
          <a:r>
            <a:rPr lang="el-GR" sz="1600" b="0" i="0" dirty="0" smtClean="0"/>
            <a:t>.</a:t>
          </a:r>
          <a:endParaRPr lang="el-GR" sz="1600" dirty="0"/>
        </a:p>
      </dgm:t>
    </dgm:pt>
    <dgm:pt modelId="{C2C7F37D-4A8C-4512-9F94-C93D2F761834}" type="parTrans" cxnId="{4711BEDF-F326-4B7F-9F93-3517F5450830}">
      <dgm:prSet/>
      <dgm:spPr/>
      <dgm:t>
        <a:bodyPr/>
        <a:lstStyle/>
        <a:p>
          <a:endParaRPr lang="el-GR"/>
        </a:p>
      </dgm:t>
    </dgm:pt>
    <dgm:pt modelId="{EF4A0CC4-B3A0-40AF-B99F-81680C591BAE}" type="sibTrans" cxnId="{4711BEDF-F326-4B7F-9F93-3517F5450830}">
      <dgm:prSet/>
      <dgm:spPr/>
      <dgm:t>
        <a:bodyPr/>
        <a:lstStyle/>
        <a:p>
          <a:endParaRPr lang="el-GR"/>
        </a:p>
      </dgm:t>
    </dgm:pt>
    <dgm:pt modelId="{E64828A8-B818-4933-999E-4AF804787A8F}">
      <dgm:prSet custT="1"/>
      <dgm:spPr/>
      <dgm:t>
        <a:bodyPr/>
        <a:lstStyle/>
        <a:p>
          <a:pPr algn="l" rtl="0"/>
          <a:r>
            <a:rPr lang="en-US" sz="2400" dirty="0" smtClean="0"/>
            <a:t>-</a:t>
          </a:r>
          <a:r>
            <a:rPr lang="en-US" sz="1800" dirty="0" smtClean="0"/>
            <a:t>To </a:t>
          </a:r>
          <a:r>
            <a:rPr lang="en-US" sz="1800" b="1" dirty="0" smtClean="0"/>
            <a:t>2013</a:t>
          </a:r>
          <a:r>
            <a:rPr lang="en-US" sz="1800" dirty="0" smtClean="0"/>
            <a:t> </a:t>
          </a:r>
          <a:r>
            <a:rPr lang="el-GR" sz="1800" dirty="0" smtClean="0"/>
            <a:t>το ΑΕΠ του έφτασε περίπου στα </a:t>
          </a:r>
          <a:r>
            <a:rPr lang="el-GR" sz="1800" b="1" dirty="0" smtClean="0"/>
            <a:t>3,2 δισ. </a:t>
          </a:r>
          <a:r>
            <a:rPr lang="en-US" sz="1800" dirty="0" smtClean="0"/>
            <a:t>US$ </a:t>
          </a:r>
          <a:r>
            <a:rPr lang="el-GR" sz="1800" dirty="0" smtClean="0"/>
            <a:t>με Μ.Ο. </a:t>
          </a:r>
          <a:r>
            <a:rPr lang="el-GR" sz="1800" b="1" dirty="0" smtClean="0"/>
            <a:t>1,2 εκ</a:t>
          </a:r>
          <a:r>
            <a:rPr lang="en-US" sz="1800" b="1" dirty="0" smtClean="0"/>
            <a:t>.</a:t>
          </a:r>
          <a:r>
            <a:rPr lang="el-GR" sz="1800" b="1" dirty="0" smtClean="0"/>
            <a:t> ημερήσιες συναλλαγές.</a:t>
          </a:r>
          <a:endParaRPr lang="el-GR" sz="1800" b="1" dirty="0"/>
        </a:p>
      </dgm:t>
    </dgm:pt>
    <dgm:pt modelId="{A6695F1C-8B2F-4840-96F3-DB2C482003DE}" type="parTrans" cxnId="{EE32CB78-57B2-48FF-9ED5-03475308B9E4}">
      <dgm:prSet/>
      <dgm:spPr/>
      <dgm:t>
        <a:bodyPr/>
        <a:lstStyle/>
        <a:p>
          <a:endParaRPr lang="el-GR"/>
        </a:p>
      </dgm:t>
    </dgm:pt>
    <dgm:pt modelId="{8B1E40BC-2FF6-4A2C-A9FF-679D8A16C49E}" type="sibTrans" cxnId="{EE32CB78-57B2-48FF-9ED5-03475308B9E4}">
      <dgm:prSet/>
      <dgm:spPr/>
      <dgm:t>
        <a:bodyPr/>
        <a:lstStyle/>
        <a:p>
          <a:endParaRPr lang="el-GR"/>
        </a:p>
      </dgm:t>
    </dgm:pt>
    <dgm:pt modelId="{2BCCCCC5-B2C4-4725-A418-A86969F8B427}" type="pres">
      <dgm:prSet presAssocID="{C42FB089-37CC-47B4-937F-6A4B4AD400AE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29B5AB58-8EBD-4B7C-AAEA-BC0172636F18}" type="pres">
      <dgm:prSet presAssocID="{65427206-80A2-4063-B1EC-74E7564EC84E}" presName="circle1" presStyleLbl="node1" presStyleIdx="0" presStyleCnt="3"/>
      <dgm:spPr/>
    </dgm:pt>
    <dgm:pt modelId="{D2B4773A-62AC-4C01-98BD-66866241F256}" type="pres">
      <dgm:prSet presAssocID="{65427206-80A2-4063-B1EC-74E7564EC84E}" presName="space" presStyleCnt="0"/>
      <dgm:spPr/>
    </dgm:pt>
    <dgm:pt modelId="{1F4AEB15-A55D-411F-948D-447A635A6EA9}" type="pres">
      <dgm:prSet presAssocID="{65427206-80A2-4063-B1EC-74E7564EC84E}" presName="rect1" presStyleLbl="alignAcc1" presStyleIdx="0" presStyleCnt="3"/>
      <dgm:spPr/>
      <dgm:t>
        <a:bodyPr/>
        <a:lstStyle/>
        <a:p>
          <a:endParaRPr lang="el-GR"/>
        </a:p>
      </dgm:t>
    </dgm:pt>
    <dgm:pt modelId="{3E69A64E-C91F-4596-8CF1-56208B6E6C27}" type="pres">
      <dgm:prSet presAssocID="{4FB652E6-1156-4E01-9B55-CD33257B63DF}" presName="vertSpace2" presStyleLbl="node1" presStyleIdx="0" presStyleCnt="3"/>
      <dgm:spPr/>
    </dgm:pt>
    <dgm:pt modelId="{409AA3A9-78DB-47FB-8030-8BE6A0839EA6}" type="pres">
      <dgm:prSet presAssocID="{4FB652E6-1156-4E01-9B55-CD33257B63DF}" presName="circle2" presStyleLbl="node1" presStyleIdx="1" presStyleCnt="3"/>
      <dgm:spPr/>
    </dgm:pt>
    <dgm:pt modelId="{58FD5411-0977-4DFC-9F9C-5691E3D280CF}" type="pres">
      <dgm:prSet presAssocID="{4FB652E6-1156-4E01-9B55-CD33257B63DF}" presName="rect2" presStyleLbl="alignAcc1" presStyleIdx="1" presStyleCnt="3"/>
      <dgm:spPr/>
      <dgm:t>
        <a:bodyPr/>
        <a:lstStyle/>
        <a:p>
          <a:endParaRPr lang="el-GR"/>
        </a:p>
      </dgm:t>
    </dgm:pt>
    <dgm:pt modelId="{7EC24A6D-B5E9-4648-8FAE-5BAA059EE548}" type="pres">
      <dgm:prSet presAssocID="{E64828A8-B818-4933-999E-4AF804787A8F}" presName="vertSpace3" presStyleLbl="node1" presStyleIdx="1" presStyleCnt="3"/>
      <dgm:spPr/>
    </dgm:pt>
    <dgm:pt modelId="{418F0FC7-0039-41A4-8B56-F67F581002BF}" type="pres">
      <dgm:prSet presAssocID="{E64828A8-B818-4933-999E-4AF804787A8F}" presName="circle3" presStyleLbl="node1" presStyleIdx="2" presStyleCnt="3"/>
      <dgm:spPr/>
    </dgm:pt>
    <dgm:pt modelId="{FB1B2B35-043F-4209-9B0D-192E8894B960}" type="pres">
      <dgm:prSet presAssocID="{E64828A8-B818-4933-999E-4AF804787A8F}" presName="rect3" presStyleLbl="alignAcc1" presStyleIdx="2" presStyleCnt="3"/>
      <dgm:spPr/>
      <dgm:t>
        <a:bodyPr/>
        <a:lstStyle/>
        <a:p>
          <a:endParaRPr lang="el-GR"/>
        </a:p>
      </dgm:t>
    </dgm:pt>
    <dgm:pt modelId="{A64E4D78-3CB5-4F91-BB57-099B8FD92B56}" type="pres">
      <dgm:prSet presAssocID="{65427206-80A2-4063-B1EC-74E7564EC84E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D0B403B7-A06C-4F51-A355-0CB1D997367B}" type="pres">
      <dgm:prSet presAssocID="{4FB652E6-1156-4E01-9B55-CD33257B63DF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5D6998F3-CAB7-4AAD-93DB-EDE28C4A180B}" type="pres">
      <dgm:prSet presAssocID="{E64828A8-B818-4933-999E-4AF804787A8F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15BF62F6-FCE3-4920-90B2-725321D5D545}" type="presOf" srcId="{E64828A8-B818-4933-999E-4AF804787A8F}" destId="{5D6998F3-CAB7-4AAD-93DB-EDE28C4A180B}" srcOrd="1" destOrd="0" presId="urn:microsoft.com/office/officeart/2005/8/layout/target3"/>
    <dgm:cxn modelId="{D3A58FF6-7ECD-4B74-95F9-987C11083347}" srcId="{C42FB089-37CC-47B4-937F-6A4B4AD400AE}" destId="{65427206-80A2-4063-B1EC-74E7564EC84E}" srcOrd="0" destOrd="0" parTransId="{55E34AF7-E3C1-4042-95A5-52301823CA6A}" sibTransId="{CCFA9DE2-1427-40E2-A16D-1231F9056C4E}"/>
    <dgm:cxn modelId="{AEFFAE7E-EE4A-4F47-ADEB-D42DF6CB638D}" type="presOf" srcId="{65427206-80A2-4063-B1EC-74E7564EC84E}" destId="{A64E4D78-3CB5-4F91-BB57-099B8FD92B56}" srcOrd="1" destOrd="0" presId="urn:microsoft.com/office/officeart/2005/8/layout/target3"/>
    <dgm:cxn modelId="{04AC59B1-38B6-419E-8243-0EF0CFAF6AD3}" type="presOf" srcId="{4FB652E6-1156-4E01-9B55-CD33257B63DF}" destId="{D0B403B7-A06C-4F51-A355-0CB1D997367B}" srcOrd="1" destOrd="0" presId="urn:microsoft.com/office/officeart/2005/8/layout/target3"/>
    <dgm:cxn modelId="{5AB3551A-8A34-403F-A6B6-49C14D6CEEC7}" type="presOf" srcId="{E64828A8-B818-4933-999E-4AF804787A8F}" destId="{FB1B2B35-043F-4209-9B0D-192E8894B960}" srcOrd="0" destOrd="0" presId="urn:microsoft.com/office/officeart/2005/8/layout/target3"/>
    <dgm:cxn modelId="{EE32CB78-57B2-48FF-9ED5-03475308B9E4}" srcId="{C42FB089-37CC-47B4-937F-6A4B4AD400AE}" destId="{E64828A8-B818-4933-999E-4AF804787A8F}" srcOrd="2" destOrd="0" parTransId="{A6695F1C-8B2F-4840-96F3-DB2C482003DE}" sibTransId="{8B1E40BC-2FF6-4A2C-A9FF-679D8A16C49E}"/>
    <dgm:cxn modelId="{4711BEDF-F326-4B7F-9F93-3517F5450830}" srcId="{C42FB089-37CC-47B4-937F-6A4B4AD400AE}" destId="{4FB652E6-1156-4E01-9B55-CD33257B63DF}" srcOrd="1" destOrd="0" parTransId="{C2C7F37D-4A8C-4512-9F94-C93D2F761834}" sibTransId="{EF4A0CC4-B3A0-40AF-B99F-81680C591BAE}"/>
    <dgm:cxn modelId="{A18F777E-9ABC-452C-ACB4-AA53C801586B}" type="presOf" srcId="{4FB652E6-1156-4E01-9B55-CD33257B63DF}" destId="{58FD5411-0977-4DFC-9F9C-5691E3D280CF}" srcOrd="0" destOrd="0" presId="urn:microsoft.com/office/officeart/2005/8/layout/target3"/>
    <dgm:cxn modelId="{123E67B2-09FE-410F-8EBC-E3E79E744A15}" type="presOf" srcId="{65427206-80A2-4063-B1EC-74E7564EC84E}" destId="{1F4AEB15-A55D-411F-948D-447A635A6EA9}" srcOrd="0" destOrd="0" presId="urn:microsoft.com/office/officeart/2005/8/layout/target3"/>
    <dgm:cxn modelId="{C1766392-4184-4406-9C0B-10633EC530FD}" type="presOf" srcId="{C42FB089-37CC-47B4-937F-6A4B4AD400AE}" destId="{2BCCCCC5-B2C4-4725-A418-A86969F8B427}" srcOrd="0" destOrd="0" presId="urn:microsoft.com/office/officeart/2005/8/layout/target3"/>
    <dgm:cxn modelId="{9666A7CA-2D21-4303-A8E1-E5E6D53781E9}" type="presParOf" srcId="{2BCCCCC5-B2C4-4725-A418-A86969F8B427}" destId="{29B5AB58-8EBD-4B7C-AAEA-BC0172636F18}" srcOrd="0" destOrd="0" presId="urn:microsoft.com/office/officeart/2005/8/layout/target3"/>
    <dgm:cxn modelId="{17FC3992-937C-44B4-8A16-1947735563BD}" type="presParOf" srcId="{2BCCCCC5-B2C4-4725-A418-A86969F8B427}" destId="{D2B4773A-62AC-4C01-98BD-66866241F256}" srcOrd="1" destOrd="0" presId="urn:microsoft.com/office/officeart/2005/8/layout/target3"/>
    <dgm:cxn modelId="{E7486502-DB80-46E6-A5F8-F61581B770C3}" type="presParOf" srcId="{2BCCCCC5-B2C4-4725-A418-A86969F8B427}" destId="{1F4AEB15-A55D-411F-948D-447A635A6EA9}" srcOrd="2" destOrd="0" presId="urn:microsoft.com/office/officeart/2005/8/layout/target3"/>
    <dgm:cxn modelId="{4512A54B-27D1-4F40-903D-3BEDD7C2E36A}" type="presParOf" srcId="{2BCCCCC5-B2C4-4725-A418-A86969F8B427}" destId="{3E69A64E-C91F-4596-8CF1-56208B6E6C27}" srcOrd="3" destOrd="0" presId="urn:microsoft.com/office/officeart/2005/8/layout/target3"/>
    <dgm:cxn modelId="{8CF33E27-F5FE-4E14-8377-3A05FF258EB4}" type="presParOf" srcId="{2BCCCCC5-B2C4-4725-A418-A86969F8B427}" destId="{409AA3A9-78DB-47FB-8030-8BE6A0839EA6}" srcOrd="4" destOrd="0" presId="urn:microsoft.com/office/officeart/2005/8/layout/target3"/>
    <dgm:cxn modelId="{F9A9E055-80FF-4D2D-B12C-0282EEB0E7BC}" type="presParOf" srcId="{2BCCCCC5-B2C4-4725-A418-A86969F8B427}" destId="{58FD5411-0977-4DFC-9F9C-5691E3D280CF}" srcOrd="5" destOrd="0" presId="urn:microsoft.com/office/officeart/2005/8/layout/target3"/>
    <dgm:cxn modelId="{BC2F7134-E743-4D44-A3D5-FEFDA32C40B6}" type="presParOf" srcId="{2BCCCCC5-B2C4-4725-A418-A86969F8B427}" destId="{7EC24A6D-B5E9-4648-8FAE-5BAA059EE548}" srcOrd="6" destOrd="0" presId="urn:microsoft.com/office/officeart/2005/8/layout/target3"/>
    <dgm:cxn modelId="{A75702F9-A2AE-4D79-97AF-427E47BA8DC2}" type="presParOf" srcId="{2BCCCCC5-B2C4-4725-A418-A86969F8B427}" destId="{418F0FC7-0039-41A4-8B56-F67F581002BF}" srcOrd="7" destOrd="0" presId="urn:microsoft.com/office/officeart/2005/8/layout/target3"/>
    <dgm:cxn modelId="{CF954CBE-25CB-49C2-9B79-BD9A74F6AEAF}" type="presParOf" srcId="{2BCCCCC5-B2C4-4725-A418-A86969F8B427}" destId="{FB1B2B35-043F-4209-9B0D-192E8894B960}" srcOrd="8" destOrd="0" presId="urn:microsoft.com/office/officeart/2005/8/layout/target3"/>
    <dgm:cxn modelId="{55522ECC-0442-4643-A6A7-1DF79FD9D43B}" type="presParOf" srcId="{2BCCCCC5-B2C4-4725-A418-A86969F8B427}" destId="{A64E4D78-3CB5-4F91-BB57-099B8FD92B56}" srcOrd="9" destOrd="0" presId="urn:microsoft.com/office/officeart/2005/8/layout/target3"/>
    <dgm:cxn modelId="{6AA84420-8458-43ED-AAF6-49B95D3B294C}" type="presParOf" srcId="{2BCCCCC5-B2C4-4725-A418-A86969F8B427}" destId="{D0B403B7-A06C-4F51-A355-0CB1D997367B}" srcOrd="10" destOrd="0" presId="urn:microsoft.com/office/officeart/2005/8/layout/target3"/>
    <dgm:cxn modelId="{ABFDE2A7-5235-464A-9C47-259A6DF4BA7C}" type="presParOf" srcId="{2BCCCCC5-B2C4-4725-A418-A86969F8B427}" destId="{5D6998F3-CAB7-4AAD-93DB-EDE28C4A180B}" srcOrd="11" destOrd="0" presId="urn:microsoft.com/office/officeart/2005/8/layout/target3"/>
  </dgm:cxnLst>
  <dgm:bg>
    <a:gradFill flip="none" rotWithShape="1">
      <a:gsLst>
        <a:gs pos="0">
          <a:schemeClr val="accent6">
            <a:lumMod val="60000"/>
            <a:lumOff val="40000"/>
            <a:shade val="30000"/>
            <a:satMod val="115000"/>
          </a:schemeClr>
        </a:gs>
        <a:gs pos="50000">
          <a:schemeClr val="accent6">
            <a:lumMod val="60000"/>
            <a:lumOff val="40000"/>
            <a:shade val="67500"/>
            <a:satMod val="115000"/>
          </a:schemeClr>
        </a:gs>
        <a:gs pos="100000">
          <a:schemeClr val="accent6">
            <a:lumMod val="60000"/>
            <a:lumOff val="40000"/>
            <a:shade val="100000"/>
            <a:satMod val="115000"/>
          </a:schemeClr>
        </a:gs>
      </a:gsLst>
      <a:lin ang="16200000" scaled="1"/>
      <a:tileRect/>
    </a:gradFill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80961C1-EA74-4836-A12C-07CDA1FDFD8E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el-GR"/>
        </a:p>
      </dgm:t>
    </dgm:pt>
    <dgm:pt modelId="{8E7F6A8B-54B2-48B4-B4ED-842FED30CC8B}">
      <dgm:prSet/>
      <dgm:spPr/>
      <dgm:t>
        <a:bodyPr/>
        <a:lstStyle/>
        <a:p>
          <a:pPr algn="ctr" rtl="0"/>
          <a:r>
            <a:rPr lang="el-GR" dirty="0" smtClean="0"/>
            <a:t>Προβολή Βίντεο</a:t>
          </a:r>
          <a:endParaRPr lang="el-GR" dirty="0"/>
        </a:p>
      </dgm:t>
    </dgm:pt>
    <dgm:pt modelId="{6E7A2452-3D73-4086-A673-86B658833EF0}" type="parTrans" cxnId="{FF7D1E90-4339-4589-96C1-CC3B86274752}">
      <dgm:prSet/>
      <dgm:spPr/>
      <dgm:t>
        <a:bodyPr/>
        <a:lstStyle/>
        <a:p>
          <a:endParaRPr lang="el-GR"/>
        </a:p>
      </dgm:t>
    </dgm:pt>
    <dgm:pt modelId="{E170E3D8-93DF-439A-8EC8-0BBE2201D1BC}" type="sibTrans" cxnId="{FF7D1E90-4339-4589-96C1-CC3B86274752}">
      <dgm:prSet/>
      <dgm:spPr/>
      <dgm:t>
        <a:bodyPr/>
        <a:lstStyle/>
        <a:p>
          <a:endParaRPr lang="el-GR"/>
        </a:p>
      </dgm:t>
    </dgm:pt>
    <dgm:pt modelId="{ED6AACEF-AACD-4F88-ABFA-1160AEFFA525}" type="pres">
      <dgm:prSet presAssocID="{680961C1-EA74-4836-A12C-07CDA1FDFD8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FBAB7A72-2CB7-46DB-ACA2-58C7BAAC1572}" type="pres">
      <dgm:prSet presAssocID="{8E7F6A8B-54B2-48B4-B4ED-842FED30CC8B}" presName="parentText" presStyleLbl="node1" presStyleIdx="0" presStyleCnt="1" custLinFactNeighborX="126" custLinFactNeighborY="-2127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9FEB9D51-B208-4DF0-B9D2-C4FF846367E6}" type="presOf" srcId="{8E7F6A8B-54B2-48B4-B4ED-842FED30CC8B}" destId="{FBAB7A72-2CB7-46DB-ACA2-58C7BAAC1572}" srcOrd="0" destOrd="0" presId="urn:microsoft.com/office/officeart/2005/8/layout/vList2"/>
    <dgm:cxn modelId="{357CD01F-7D21-42DB-AE24-6D185A67C4D7}" type="presOf" srcId="{680961C1-EA74-4836-A12C-07CDA1FDFD8E}" destId="{ED6AACEF-AACD-4F88-ABFA-1160AEFFA525}" srcOrd="0" destOrd="0" presId="urn:microsoft.com/office/officeart/2005/8/layout/vList2"/>
    <dgm:cxn modelId="{FF7D1E90-4339-4589-96C1-CC3B86274752}" srcId="{680961C1-EA74-4836-A12C-07CDA1FDFD8E}" destId="{8E7F6A8B-54B2-48B4-B4ED-842FED30CC8B}" srcOrd="0" destOrd="0" parTransId="{6E7A2452-3D73-4086-A673-86B658833EF0}" sibTransId="{E170E3D8-93DF-439A-8EC8-0BBE2201D1BC}"/>
    <dgm:cxn modelId="{FB2E296D-613E-43D1-8D5D-B7C61F5A1FA2}" type="presParOf" srcId="{ED6AACEF-AACD-4F88-ABFA-1160AEFFA525}" destId="{FBAB7A72-2CB7-46DB-ACA2-58C7BAAC157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424535-C469-4F25-A3F9-4565FC514AD1}">
      <dsp:nvSpPr>
        <dsp:cNvPr id="0" name=""/>
        <dsp:cNvSpPr/>
      </dsp:nvSpPr>
      <dsp:spPr>
        <a:xfrm>
          <a:off x="0" y="0"/>
          <a:ext cx="8229600" cy="1143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lvl="0" algn="l" defTabSz="2311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5200" u="none" kern="1200" dirty="0" smtClean="0"/>
            <a:t>             Οικονομία</a:t>
          </a:r>
          <a:endParaRPr lang="el-GR" sz="5200" u="sng" kern="1200" dirty="0"/>
        </a:p>
      </dsp:txBody>
      <dsp:txXfrm>
        <a:off x="1760220" y="0"/>
        <a:ext cx="6469379" cy="1143000"/>
      </dsp:txXfrm>
    </dsp:sp>
    <dsp:sp modelId="{C03353D8-2C2E-43FD-9FC9-5FABC2618545}">
      <dsp:nvSpPr>
        <dsp:cNvPr id="0" name=""/>
        <dsp:cNvSpPr/>
      </dsp:nvSpPr>
      <dsp:spPr>
        <a:xfrm>
          <a:off x="154361" y="130027"/>
          <a:ext cx="1645920" cy="91440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B5AB58-8EBD-4B7C-AAEA-BC0172636F18}">
      <dsp:nvSpPr>
        <dsp:cNvPr id="0" name=""/>
        <dsp:cNvSpPr/>
      </dsp:nvSpPr>
      <dsp:spPr>
        <a:xfrm>
          <a:off x="0" y="0"/>
          <a:ext cx="4525963" cy="4525963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4AEB15-A55D-411F-948D-447A635A6EA9}">
      <dsp:nvSpPr>
        <dsp:cNvPr id="0" name=""/>
        <dsp:cNvSpPr/>
      </dsp:nvSpPr>
      <dsp:spPr>
        <a:xfrm>
          <a:off x="2262981" y="0"/>
          <a:ext cx="5966618" cy="452596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400" kern="1200" dirty="0" smtClean="0"/>
            <a:t>Μπορεί κάποιος με τα </a:t>
          </a:r>
          <a:r>
            <a:rPr lang="en-US" sz="2400" b="1" u="sng" kern="1200" dirty="0" smtClean="0"/>
            <a:t>Linden Dollars (L$)</a:t>
          </a:r>
          <a:r>
            <a:rPr lang="el-GR" sz="2400" kern="1200" dirty="0" smtClean="0"/>
            <a:t> να αγοράσει, να πουλήσει, να νοικιάσει αγαθά και υπηρεσίες σε άλλους χρήστες.</a:t>
          </a:r>
          <a:r>
            <a:rPr lang="en-US" sz="2400" kern="1200" dirty="0" smtClean="0"/>
            <a:t> </a:t>
          </a:r>
          <a:endParaRPr lang="el-GR" sz="2400" kern="1200" dirty="0"/>
        </a:p>
      </dsp:txBody>
      <dsp:txXfrm>
        <a:off x="2262981" y="0"/>
        <a:ext cx="5966618" cy="1357791"/>
      </dsp:txXfrm>
    </dsp:sp>
    <dsp:sp modelId="{409AA3A9-78DB-47FB-8030-8BE6A0839EA6}">
      <dsp:nvSpPr>
        <dsp:cNvPr id="0" name=""/>
        <dsp:cNvSpPr/>
      </dsp:nvSpPr>
      <dsp:spPr>
        <a:xfrm>
          <a:off x="792044" y="1357791"/>
          <a:ext cx="2941873" cy="2941873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FD5411-0977-4DFC-9F9C-5691E3D280CF}">
      <dsp:nvSpPr>
        <dsp:cNvPr id="0" name=""/>
        <dsp:cNvSpPr/>
      </dsp:nvSpPr>
      <dsp:spPr>
        <a:xfrm>
          <a:off x="2262981" y="1357791"/>
          <a:ext cx="5966618" cy="294187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400" kern="1200" dirty="0" smtClean="0"/>
            <a:t>-</a:t>
          </a:r>
          <a:r>
            <a:rPr lang="el-GR" sz="1600" kern="1200" dirty="0" smtClean="0"/>
            <a:t>Το </a:t>
          </a:r>
          <a:r>
            <a:rPr lang="el-GR" sz="1800" b="1" kern="1200" dirty="0" smtClean="0"/>
            <a:t>2005</a:t>
          </a:r>
          <a:r>
            <a:rPr lang="el-GR" sz="1600" kern="1200" dirty="0" smtClean="0"/>
            <a:t> το ΑΕΠ του </a:t>
          </a:r>
          <a:r>
            <a:rPr lang="en-US" sz="1600" kern="1200" dirty="0" smtClean="0"/>
            <a:t>Second Life </a:t>
          </a:r>
          <a:r>
            <a:rPr lang="el-GR" sz="1600" kern="1200" dirty="0" smtClean="0"/>
            <a:t>υπολογίστηκε γύρω στα </a:t>
          </a:r>
          <a:r>
            <a:rPr lang="el-GR" sz="1800" b="1" kern="1200" dirty="0" smtClean="0"/>
            <a:t>3 εκ</a:t>
          </a:r>
          <a:r>
            <a:rPr lang="el-GR" sz="1600" kern="1200" dirty="0" smtClean="0"/>
            <a:t>. </a:t>
          </a:r>
          <a:r>
            <a:rPr lang="en-US" sz="1600" b="0" i="0" kern="1200" dirty="0" smtClean="0"/>
            <a:t>US$</a:t>
          </a:r>
          <a:r>
            <a:rPr lang="el-GR" sz="1600" b="0" i="0" kern="1200" dirty="0" smtClean="0"/>
            <a:t>.</a:t>
          </a:r>
        </a:p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-</a:t>
          </a:r>
          <a:r>
            <a:rPr lang="el-GR" sz="1600" kern="1200" dirty="0" smtClean="0"/>
            <a:t>Το </a:t>
          </a:r>
          <a:r>
            <a:rPr lang="el-GR" sz="1800" b="1" kern="1200" dirty="0" smtClean="0"/>
            <a:t>2006</a:t>
          </a:r>
          <a:r>
            <a:rPr lang="el-GR" sz="1600" kern="1200" dirty="0" smtClean="0"/>
            <a:t> το ΑΕΠ του</a:t>
          </a:r>
          <a:r>
            <a:rPr lang="en-US" sz="1600" kern="1200" dirty="0" smtClean="0"/>
            <a:t> SL </a:t>
          </a:r>
          <a:r>
            <a:rPr lang="el-GR" sz="1600" kern="1200" dirty="0" smtClean="0"/>
            <a:t>υπολογίστηκε γύρω στα </a:t>
          </a:r>
          <a:r>
            <a:rPr lang="el-GR" sz="1800" b="1" kern="1200" dirty="0" smtClean="0"/>
            <a:t>64</a:t>
          </a:r>
          <a:r>
            <a:rPr lang="el-GR" sz="1600" b="1" kern="1200" dirty="0" smtClean="0"/>
            <a:t> εκ</a:t>
          </a:r>
          <a:r>
            <a:rPr lang="el-GR" sz="1600" kern="1200" dirty="0" smtClean="0"/>
            <a:t>. </a:t>
          </a:r>
          <a:r>
            <a:rPr lang="en-US" sz="1600" b="0" i="0" kern="1200" dirty="0" smtClean="0"/>
            <a:t>US$</a:t>
          </a:r>
          <a:r>
            <a:rPr lang="el-GR" sz="1600" b="0" i="0" kern="1200" dirty="0" smtClean="0"/>
            <a:t>.</a:t>
          </a:r>
        </a:p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400" kern="1200" dirty="0" smtClean="0"/>
            <a:t>-</a:t>
          </a:r>
          <a:r>
            <a:rPr lang="el-GR" sz="1600" kern="1200" dirty="0" smtClean="0"/>
            <a:t>Το </a:t>
          </a:r>
          <a:r>
            <a:rPr lang="el-GR" sz="1800" b="1" kern="1200" dirty="0" smtClean="0"/>
            <a:t>2009</a:t>
          </a:r>
          <a:r>
            <a:rPr lang="el-GR" sz="1600" kern="1200" dirty="0" smtClean="0"/>
            <a:t> το ΑΕΠ του </a:t>
          </a:r>
          <a:r>
            <a:rPr lang="en-US" sz="1600" kern="1200" dirty="0" smtClean="0"/>
            <a:t>SL </a:t>
          </a:r>
          <a:r>
            <a:rPr lang="el-GR" sz="1600" kern="1200" dirty="0" smtClean="0"/>
            <a:t>υπολογίστηκε γύρω στα </a:t>
          </a:r>
          <a:r>
            <a:rPr lang="el-GR" sz="1800" b="1" kern="1200" dirty="0" smtClean="0"/>
            <a:t>567</a:t>
          </a:r>
          <a:r>
            <a:rPr lang="el-GR" sz="1600" b="1" kern="1200" dirty="0" smtClean="0"/>
            <a:t> εκ</a:t>
          </a:r>
          <a:r>
            <a:rPr lang="el-GR" sz="1600" kern="1200" dirty="0" smtClean="0"/>
            <a:t>. </a:t>
          </a:r>
          <a:r>
            <a:rPr lang="en-US" sz="1600" b="0" i="0" kern="1200" dirty="0" smtClean="0"/>
            <a:t>US$</a:t>
          </a:r>
          <a:r>
            <a:rPr lang="el-GR" sz="1600" b="0" i="0" kern="1200" dirty="0" smtClean="0"/>
            <a:t>.</a:t>
          </a:r>
          <a:endParaRPr lang="el-GR" sz="1600" kern="1200" dirty="0"/>
        </a:p>
      </dsp:txBody>
      <dsp:txXfrm>
        <a:off x="2262981" y="1357791"/>
        <a:ext cx="5966618" cy="1357787"/>
      </dsp:txXfrm>
    </dsp:sp>
    <dsp:sp modelId="{418F0FC7-0039-41A4-8B56-F67F581002BF}">
      <dsp:nvSpPr>
        <dsp:cNvPr id="0" name=""/>
        <dsp:cNvSpPr/>
      </dsp:nvSpPr>
      <dsp:spPr>
        <a:xfrm>
          <a:off x="1584087" y="2715579"/>
          <a:ext cx="1357787" cy="135778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1B2B35-043F-4209-9B0D-192E8894B960}">
      <dsp:nvSpPr>
        <dsp:cNvPr id="0" name=""/>
        <dsp:cNvSpPr/>
      </dsp:nvSpPr>
      <dsp:spPr>
        <a:xfrm>
          <a:off x="2262981" y="2715579"/>
          <a:ext cx="5966618" cy="135778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-</a:t>
          </a:r>
          <a:r>
            <a:rPr lang="en-US" sz="1800" kern="1200" dirty="0" smtClean="0"/>
            <a:t>To </a:t>
          </a:r>
          <a:r>
            <a:rPr lang="en-US" sz="1800" b="1" kern="1200" dirty="0" smtClean="0"/>
            <a:t>2013</a:t>
          </a:r>
          <a:r>
            <a:rPr lang="en-US" sz="1800" kern="1200" dirty="0" smtClean="0"/>
            <a:t> </a:t>
          </a:r>
          <a:r>
            <a:rPr lang="el-GR" sz="1800" kern="1200" dirty="0" smtClean="0"/>
            <a:t>το ΑΕΠ του έφτασε περίπου στα </a:t>
          </a:r>
          <a:r>
            <a:rPr lang="el-GR" sz="1800" b="1" kern="1200" dirty="0" smtClean="0"/>
            <a:t>3,2 δισ. </a:t>
          </a:r>
          <a:r>
            <a:rPr lang="en-US" sz="1800" kern="1200" dirty="0" smtClean="0"/>
            <a:t>US$ </a:t>
          </a:r>
          <a:r>
            <a:rPr lang="el-GR" sz="1800" kern="1200" dirty="0" smtClean="0"/>
            <a:t>με Μ.Ο. </a:t>
          </a:r>
          <a:r>
            <a:rPr lang="el-GR" sz="1800" b="1" kern="1200" dirty="0" smtClean="0"/>
            <a:t>1,2 εκ</a:t>
          </a:r>
          <a:r>
            <a:rPr lang="en-US" sz="1800" b="1" kern="1200" dirty="0" smtClean="0"/>
            <a:t>.</a:t>
          </a:r>
          <a:r>
            <a:rPr lang="el-GR" sz="1800" b="1" kern="1200" dirty="0" smtClean="0"/>
            <a:t> ημερήσιες συναλλαγές.</a:t>
          </a:r>
          <a:endParaRPr lang="el-GR" sz="1800" b="1" kern="1200" dirty="0"/>
        </a:p>
      </dsp:txBody>
      <dsp:txXfrm>
        <a:off x="2262981" y="2715579"/>
        <a:ext cx="5966618" cy="135778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AB7A72-2CB7-46DB-ACA2-58C7BAAC1572}">
      <dsp:nvSpPr>
        <dsp:cNvPr id="0" name=""/>
        <dsp:cNvSpPr/>
      </dsp:nvSpPr>
      <dsp:spPr>
        <a:xfrm>
          <a:off x="0" y="0"/>
          <a:ext cx="8229600" cy="112319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4800" kern="1200" dirty="0" smtClean="0"/>
            <a:t>Προβολή Βίντεο</a:t>
          </a:r>
          <a:endParaRPr lang="el-GR" sz="4800" kern="1200" dirty="0"/>
        </a:p>
      </dsp:txBody>
      <dsp:txXfrm>
        <a:off x="54830" y="54830"/>
        <a:ext cx="8119940" cy="10135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B97B2E-CE51-497F-A696-6C854A5D6183}" type="datetimeFigureOut">
              <a:rPr lang="el-GR" smtClean="0"/>
              <a:t>13/10/2014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F341E9-4000-4483-B7CE-D6F666F6F3A1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23618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341E9-4000-4483-B7CE-D6F666F6F3A1}" type="slidenum">
              <a:rPr lang="el-GR" smtClean="0"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561939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Στυλ κύριου υπότιτλου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Πληροφοριακά Συστήματα Διοίκησης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0C459-5C3D-4C46-A4DA-8AFFCC1AE77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06862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Πληροφοριακά Συστήματα Διοίκησης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0C459-5C3D-4C46-A4DA-8AFFCC1AE77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84207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Πληροφοριακά Συστήματα Διοίκησης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0C459-5C3D-4C46-A4DA-8AFFCC1AE77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075892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l-GR" smtClean="0"/>
              <a:t>Στυλ κύριου υπότιτλου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>
              <a:solidFill>
                <a:srgbClr val="000000"/>
              </a:solidFill>
            </a:endParaRPr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altLang="el-GR" smtClean="0">
                <a:solidFill>
                  <a:srgbClr val="000000"/>
                </a:solidFill>
              </a:rPr>
              <a:t>Πληροφοριακά Συστήματα Διοίκησης</a:t>
            </a:r>
            <a:endParaRPr lang="el-GR" altLang="el-GR">
              <a:solidFill>
                <a:srgbClr val="000000"/>
              </a:solidFill>
            </a:endParaRPr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2F973-ACC0-4D11-846F-7A3DB22E21AF}" type="slidenum">
              <a:rPr lang="el-GR" altLang="el-GR">
                <a:solidFill>
                  <a:srgbClr val="000000"/>
                </a:solidFill>
              </a:rPr>
              <a:pPr/>
              <a:t>‹#›</a:t>
            </a:fld>
            <a:endParaRPr lang="el-GR" altLang="el-G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3229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>
              <a:solidFill>
                <a:srgbClr val="000000"/>
              </a:solidFill>
            </a:endParaRPr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altLang="el-GR" smtClean="0">
                <a:solidFill>
                  <a:srgbClr val="000000"/>
                </a:solidFill>
              </a:rPr>
              <a:t>Πληροφοριακά Συστήματα Διοίκησης</a:t>
            </a:r>
            <a:endParaRPr lang="el-GR" altLang="el-GR">
              <a:solidFill>
                <a:srgbClr val="000000"/>
              </a:solidFill>
            </a:endParaRPr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6518B9-454E-413A-B7B9-42305E443248}" type="slidenum">
              <a:rPr lang="el-GR" altLang="el-GR">
                <a:solidFill>
                  <a:srgbClr val="000000"/>
                </a:solidFill>
              </a:rPr>
              <a:pPr/>
              <a:t>‹#›</a:t>
            </a:fld>
            <a:endParaRPr lang="el-GR" altLang="el-G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26494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>
              <a:solidFill>
                <a:srgbClr val="000000"/>
              </a:solidFill>
            </a:endParaRPr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altLang="el-GR" smtClean="0">
                <a:solidFill>
                  <a:srgbClr val="000000"/>
                </a:solidFill>
              </a:rPr>
              <a:t>Πληροφοριακά Συστήματα Διοίκησης</a:t>
            </a:r>
            <a:endParaRPr lang="el-GR" altLang="el-GR">
              <a:solidFill>
                <a:srgbClr val="000000"/>
              </a:solidFill>
            </a:endParaRPr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2FE946-2F14-4DFB-9B1E-A208CC7E96B6}" type="slidenum">
              <a:rPr lang="el-GR" altLang="el-GR">
                <a:solidFill>
                  <a:srgbClr val="000000"/>
                </a:solidFill>
              </a:rPr>
              <a:pPr/>
              <a:t>‹#›</a:t>
            </a:fld>
            <a:endParaRPr lang="el-GR" altLang="el-G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635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>
              <a:solidFill>
                <a:srgbClr val="000000"/>
              </a:solidFill>
            </a:endParaRP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altLang="el-GR" smtClean="0">
                <a:solidFill>
                  <a:srgbClr val="000000"/>
                </a:solidFill>
              </a:rPr>
              <a:t>Πληροφοριακά Συστήματα Διοίκησης</a:t>
            </a:r>
            <a:endParaRPr lang="el-GR" altLang="el-GR">
              <a:solidFill>
                <a:srgbClr val="000000"/>
              </a:solidFill>
            </a:endParaRPr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D11F4B-BD9A-417C-9B19-CFC385D07226}" type="slidenum">
              <a:rPr lang="el-GR" altLang="el-GR">
                <a:solidFill>
                  <a:srgbClr val="000000"/>
                </a:solidFill>
              </a:rPr>
              <a:pPr/>
              <a:t>‹#›</a:t>
            </a:fld>
            <a:endParaRPr lang="el-GR" altLang="el-G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8890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>
              <a:solidFill>
                <a:srgbClr val="000000"/>
              </a:solidFill>
            </a:endParaRPr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altLang="el-GR" smtClean="0">
                <a:solidFill>
                  <a:srgbClr val="000000"/>
                </a:solidFill>
              </a:rPr>
              <a:t>Πληροφοριακά Συστήματα Διοίκησης</a:t>
            </a:r>
            <a:endParaRPr lang="el-GR" altLang="el-GR">
              <a:solidFill>
                <a:srgbClr val="000000"/>
              </a:solidFill>
            </a:endParaRPr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92F4A-BCDA-41A7-BC40-26C9E08DDC73}" type="slidenum">
              <a:rPr lang="el-GR" altLang="el-GR">
                <a:solidFill>
                  <a:srgbClr val="000000"/>
                </a:solidFill>
              </a:rPr>
              <a:pPr/>
              <a:t>‹#›</a:t>
            </a:fld>
            <a:endParaRPr lang="el-GR" altLang="el-G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7572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>
              <a:solidFill>
                <a:srgbClr val="000000"/>
              </a:solidFill>
            </a:endParaRPr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altLang="el-GR" smtClean="0">
                <a:solidFill>
                  <a:srgbClr val="000000"/>
                </a:solidFill>
              </a:rPr>
              <a:t>Πληροφοριακά Συστήματα Διοίκησης</a:t>
            </a:r>
            <a:endParaRPr lang="el-GR" altLang="el-GR">
              <a:solidFill>
                <a:srgbClr val="000000"/>
              </a:solidFill>
            </a:endParaRPr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73603A-ABC3-491D-B9D2-580A186ED52E}" type="slidenum">
              <a:rPr lang="el-GR" altLang="el-GR">
                <a:solidFill>
                  <a:srgbClr val="000000"/>
                </a:solidFill>
              </a:rPr>
              <a:pPr/>
              <a:t>‹#›</a:t>
            </a:fld>
            <a:endParaRPr lang="el-GR" altLang="el-G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0105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>
              <a:solidFill>
                <a:srgbClr val="000000"/>
              </a:solidFill>
            </a:endParaRPr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altLang="el-GR" smtClean="0">
                <a:solidFill>
                  <a:srgbClr val="000000"/>
                </a:solidFill>
              </a:rPr>
              <a:t>Πληροφοριακά Συστήματα Διοίκησης</a:t>
            </a:r>
            <a:endParaRPr lang="el-GR" altLang="el-GR">
              <a:solidFill>
                <a:srgbClr val="000000"/>
              </a:solidFill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B02B96-372C-4040-8D2A-BE5697E969A1}" type="slidenum">
              <a:rPr lang="el-GR" altLang="el-GR">
                <a:solidFill>
                  <a:srgbClr val="000000"/>
                </a:solidFill>
              </a:rPr>
              <a:pPr/>
              <a:t>‹#›</a:t>
            </a:fld>
            <a:endParaRPr lang="el-GR" altLang="el-G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2569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>
              <a:solidFill>
                <a:srgbClr val="000000"/>
              </a:solidFill>
            </a:endParaRP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altLang="el-GR" smtClean="0">
                <a:solidFill>
                  <a:srgbClr val="000000"/>
                </a:solidFill>
              </a:rPr>
              <a:t>Πληροφοριακά Συστήματα Διοίκησης</a:t>
            </a:r>
            <a:endParaRPr lang="el-GR" altLang="el-GR">
              <a:solidFill>
                <a:srgbClr val="000000"/>
              </a:solidFill>
            </a:endParaRPr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769EC7-B0F1-43C2-A5E3-8820FD20AE06}" type="slidenum">
              <a:rPr lang="el-GR" altLang="el-GR">
                <a:solidFill>
                  <a:srgbClr val="000000"/>
                </a:solidFill>
              </a:rPr>
              <a:pPr/>
              <a:t>‹#›</a:t>
            </a:fld>
            <a:endParaRPr lang="el-GR" altLang="el-G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667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Πληροφοριακά Συστήματα Διοίκησης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0C459-5C3D-4C46-A4DA-8AFFCC1AE77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833436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>
              <a:solidFill>
                <a:srgbClr val="000000"/>
              </a:solidFill>
            </a:endParaRP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altLang="el-GR" smtClean="0">
                <a:solidFill>
                  <a:srgbClr val="000000"/>
                </a:solidFill>
              </a:rPr>
              <a:t>Πληροφοριακά Συστήματα Διοίκησης</a:t>
            </a:r>
            <a:endParaRPr lang="el-GR" altLang="el-GR">
              <a:solidFill>
                <a:srgbClr val="000000"/>
              </a:solidFill>
            </a:endParaRPr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582FE4-68B1-495D-9019-134A79937699}" type="slidenum">
              <a:rPr lang="el-GR" altLang="el-GR">
                <a:solidFill>
                  <a:srgbClr val="000000"/>
                </a:solidFill>
              </a:rPr>
              <a:pPr/>
              <a:t>‹#›</a:t>
            </a:fld>
            <a:endParaRPr lang="el-GR" altLang="el-G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0923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>
              <a:solidFill>
                <a:srgbClr val="000000"/>
              </a:solidFill>
            </a:endParaRPr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altLang="el-GR" smtClean="0">
                <a:solidFill>
                  <a:srgbClr val="000000"/>
                </a:solidFill>
              </a:rPr>
              <a:t>Πληροφοριακά Συστήματα Διοίκησης</a:t>
            </a:r>
            <a:endParaRPr lang="el-GR" altLang="el-GR">
              <a:solidFill>
                <a:srgbClr val="000000"/>
              </a:solidFill>
            </a:endParaRPr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63F30C-2633-4D9A-8894-BAE26F036A2A}" type="slidenum">
              <a:rPr lang="el-GR" altLang="el-GR">
                <a:solidFill>
                  <a:srgbClr val="000000"/>
                </a:solidFill>
              </a:rPr>
              <a:pPr/>
              <a:t>‹#›</a:t>
            </a:fld>
            <a:endParaRPr lang="el-GR" altLang="el-G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1320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>
              <a:solidFill>
                <a:srgbClr val="000000"/>
              </a:solidFill>
            </a:endParaRPr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altLang="el-GR" smtClean="0">
                <a:solidFill>
                  <a:srgbClr val="000000"/>
                </a:solidFill>
              </a:rPr>
              <a:t>Πληροφοριακά Συστήματα Διοίκησης</a:t>
            </a:r>
            <a:endParaRPr lang="el-GR" altLang="el-GR">
              <a:solidFill>
                <a:srgbClr val="000000"/>
              </a:solidFill>
            </a:endParaRPr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747B3D-1210-4D86-BB4F-1656220B0AF8}" type="slidenum">
              <a:rPr lang="el-GR" altLang="el-GR">
                <a:solidFill>
                  <a:srgbClr val="000000"/>
                </a:solidFill>
              </a:rPr>
              <a:pPr/>
              <a:t>‹#›</a:t>
            </a:fld>
            <a:endParaRPr lang="el-GR" altLang="el-G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73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Πληροφοριακά Συστήματα Διοίκησης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0C459-5C3D-4C46-A4DA-8AFFCC1AE77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33586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Πληροφοριακά Συστήματα Διοίκησης</a:t>
            </a:r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0C459-5C3D-4C46-A4DA-8AFFCC1AE77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79042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Πληροφοριακά Συστήματα Διοίκησης</a:t>
            </a:r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0C459-5C3D-4C46-A4DA-8AFFCC1AE77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52220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Πληροφοριακά Συστήματα Διοίκησης</a:t>
            </a:r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0C459-5C3D-4C46-A4DA-8AFFCC1AE77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77637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Πληροφοριακά Συστήματα Διοίκησης</a:t>
            </a:r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0C459-5C3D-4C46-A4DA-8AFFCC1AE77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66861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Πληροφοριακά Συστήματα Διοίκησης</a:t>
            </a:r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0C459-5C3D-4C46-A4DA-8AFFCC1AE77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54496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Πληροφοριακά Συστήματα Διοίκησης</a:t>
            </a:r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0C459-5C3D-4C46-A4DA-8AFFCC1AE77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8791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l-GR" smtClean="0"/>
              <a:t>Πληροφοριακά Συστήματα Διοίκησης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70C459-5C3D-4C46-A4DA-8AFFCC1AE77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30737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l-GR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l-GR" smtClean="0"/>
              <a:t>Click to edit Master text styles</a:t>
            </a:r>
          </a:p>
          <a:p>
            <a:pPr lvl="1"/>
            <a:r>
              <a:rPr lang="el-GR" altLang="el-GR" smtClean="0"/>
              <a:t>Second level</a:t>
            </a:r>
          </a:p>
          <a:p>
            <a:pPr lvl="2"/>
            <a:r>
              <a:rPr lang="el-GR" altLang="el-GR" smtClean="0"/>
              <a:t>Third level</a:t>
            </a:r>
          </a:p>
          <a:p>
            <a:pPr lvl="3"/>
            <a:r>
              <a:rPr lang="el-GR" altLang="el-GR" smtClean="0"/>
              <a:t>Fourth level</a:t>
            </a:r>
          </a:p>
          <a:p>
            <a:pPr lvl="4"/>
            <a:r>
              <a:rPr lang="el-GR" altLang="el-GR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l-GR" altLang="el-GR" sz="1400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l-GR" altLang="el-GR" sz="1400" smtClean="0">
                <a:solidFill>
                  <a:srgbClr val="000000"/>
                </a:solidFill>
              </a:rPr>
              <a:t>Πληροφοριακά Συστήματα Διοίκησης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7F8FA7B-3780-4AFF-A1D0-2CEB53CA671F}" type="slidenum">
              <a:rPr lang="el-GR" altLang="el-GR" sz="1400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l-GR" altLang="el-GR" sz="14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395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X-Men:_The_Last_Stand" TargetMode="External"/><Relationship Id="rId2" Type="http://schemas.openxmlformats.org/officeDocument/2006/relationships/hyperlink" Target="http://en.wikipedia.org/wiki/20th_Century_Fo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Adidas" TargetMode="External"/><Relationship Id="rId5" Type="http://schemas.openxmlformats.org/officeDocument/2006/relationships/hyperlink" Target="http://en.wikipedia.org/wiki/MTV" TargetMode="External"/><Relationship Id="rId4" Type="http://schemas.openxmlformats.org/officeDocument/2006/relationships/hyperlink" Target="http://en.wikipedia.org/wiki/Dell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8.jp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31640" y="4653136"/>
            <a:ext cx="6400800" cy="1752600"/>
          </a:xfrm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en-US" dirty="0" smtClean="0"/>
              <a:t>Project:</a:t>
            </a:r>
          </a:p>
          <a:p>
            <a:r>
              <a:rPr lang="en-US" sz="4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Second Life</a:t>
            </a:r>
            <a:r>
              <a:rPr lang="el-GR" sz="4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(2014)</a:t>
            </a:r>
            <a:endParaRPr lang="el-GR" sz="4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Εικόνα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404664"/>
            <a:ext cx="3528392" cy="3913018"/>
          </a:xfrm>
          <a:prstGeom prst="rect">
            <a:avLst/>
          </a:prstGeom>
        </p:spPr>
      </p:pic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0C459-5C3D-4C46-A4DA-8AFFCC1AE773}" type="slidenum">
              <a:rPr lang="el-GR" smtClean="0"/>
              <a:t>1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Πληροφοριακά Συστήματα Διοίκησης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425426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1"/>
          <p:cNvSpPr>
            <a:spLocks noGrp="1"/>
          </p:cNvSpPr>
          <p:nvPr>
            <p:ph type="ctrTitle"/>
          </p:nvPr>
        </p:nvSpPr>
        <p:spPr>
          <a:xfrm>
            <a:off x="832047" y="476672"/>
            <a:ext cx="7772400" cy="147002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3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Second Life Brand Perception Research Study Released by Market Truths</a:t>
            </a:r>
          </a:p>
        </p:txBody>
      </p:sp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0C459-5C3D-4C46-A4DA-8AFFCC1AE773}" type="slidenum">
              <a:rPr lang="el-GR" smtClean="0"/>
              <a:t>10</a:t>
            </a:fld>
            <a:endParaRPr lang="el-GR"/>
          </a:p>
        </p:txBody>
      </p:sp>
      <p:pic>
        <p:nvPicPr>
          <p:cNvPr id="7" name="Εικόνα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348880"/>
            <a:ext cx="6696744" cy="381642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Πληροφοριακά Συστήματα Διοίκησης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06774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0C459-5C3D-4C46-A4DA-8AFFCC1AE773}" type="slidenum">
              <a:rPr lang="el-GR" smtClean="0"/>
              <a:t>11</a:t>
            </a:fld>
            <a:endParaRPr lang="el-GR"/>
          </a:p>
        </p:txBody>
      </p:sp>
      <p:sp>
        <p:nvSpPr>
          <p:cNvPr id="5" name="Τίτλος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l-GR" sz="3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Παραδείγματα μεγάλων επιχειρήσεων που χρησιμοποίησαν το </a:t>
            </a:r>
            <a:r>
              <a:rPr lang="en-US" sz="3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 </a:t>
            </a:r>
            <a:r>
              <a:rPr lang="el-GR" sz="3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ως μορφή διαφήμισης</a:t>
            </a:r>
            <a:endParaRPr lang="el-GR" sz="32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Θέση περιεχομένου 2"/>
          <p:cNvSpPr>
            <a:spLocks noGrp="1"/>
          </p:cNvSpPr>
          <p:nvPr>
            <p:ph idx="1"/>
          </p:nvPr>
        </p:nvSpPr>
        <p:spPr>
          <a:xfrm>
            <a:off x="467544" y="1988841"/>
            <a:ext cx="8229600" cy="439248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l-GR" sz="2200" dirty="0" smtClean="0"/>
              <a:t>Πολύ μεγάλες βιομηχανίες-επιχειρήσεις και οργανισμοί λανσάρουν πλέον τα προϊόντα τους στο </a:t>
            </a:r>
            <a:r>
              <a:rPr lang="en-US" sz="2200" dirty="0" smtClean="0"/>
              <a:t>SL.</a:t>
            </a:r>
            <a:endParaRPr lang="el-GR" sz="2200" dirty="0"/>
          </a:p>
        </p:txBody>
      </p:sp>
      <p:pic>
        <p:nvPicPr>
          <p:cNvPr id="1026" name="Picture 2" descr="C:\Users\John\Desktop\brands-in-second-life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4075" y="2780928"/>
            <a:ext cx="5760640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Πληροφοριακά Συστήματα Διοίκησης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05694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0C459-5C3D-4C46-A4DA-8AFFCC1AE773}" type="slidenum">
              <a:rPr lang="el-GR" smtClean="0"/>
              <a:t>12</a:t>
            </a:fld>
            <a:endParaRPr lang="el-GR"/>
          </a:p>
        </p:txBody>
      </p:sp>
      <p:sp>
        <p:nvSpPr>
          <p:cNvPr id="5" name="Τίτλος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08012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l-GR" sz="2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Παραδείγματα μεγάλων επιχειρήσεων που χρησιμοποίησαν το </a:t>
            </a:r>
            <a:r>
              <a:rPr lang="en-US" sz="2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 </a:t>
            </a:r>
            <a:r>
              <a:rPr lang="el-GR" sz="2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ως μορφή διαφήμισης (συνέχεια)</a:t>
            </a:r>
            <a:endParaRPr lang="el-GR" sz="26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Θέση περιεχομένου 2"/>
          <p:cNvSpPr>
            <a:spLocks noGrp="1"/>
          </p:cNvSpPr>
          <p:nvPr>
            <p:ph idx="1"/>
          </p:nvPr>
        </p:nvSpPr>
        <p:spPr>
          <a:xfrm>
            <a:off x="457200" y="1887205"/>
            <a:ext cx="8219256" cy="4444751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l-GR" sz="2400" dirty="0" smtClean="0"/>
              <a:t>Η </a:t>
            </a:r>
            <a:r>
              <a:rPr lang="en-US" sz="2400" dirty="0" smtClean="0"/>
              <a:t>BMW</a:t>
            </a:r>
            <a:r>
              <a:rPr lang="el-GR" sz="2400" dirty="0" smtClean="0"/>
              <a:t> βλέπει πλέον το </a:t>
            </a:r>
            <a:r>
              <a:rPr lang="en-US" sz="2400" dirty="0" smtClean="0"/>
              <a:t>SL </a:t>
            </a:r>
            <a:r>
              <a:rPr lang="el-GR" sz="2400" dirty="0" smtClean="0"/>
              <a:t>ως ένα ακόμη κανάλι μάρκετινγκ για να λανσάρει τα νέα της προϊόντα.</a:t>
            </a:r>
          </a:p>
          <a:p>
            <a:endParaRPr lang="el-GR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780928"/>
            <a:ext cx="6912768" cy="3371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Πληροφοριακά Συστήματα Διοίκησης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05694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0C459-5C3D-4C46-A4DA-8AFFCC1AE773}" type="slidenum">
              <a:rPr lang="el-GR" smtClean="0"/>
              <a:t>13</a:t>
            </a:fld>
            <a:endParaRPr lang="el-GR"/>
          </a:p>
        </p:txBody>
      </p:sp>
      <p:sp>
        <p:nvSpPr>
          <p:cNvPr id="5" name="Τίτλος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08012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l-GR" sz="2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Παραδείγματα μεγάλων επιχειρήσεων που χρησιμοποίησαν το </a:t>
            </a:r>
            <a:r>
              <a:rPr lang="en-US" sz="2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 </a:t>
            </a:r>
            <a:r>
              <a:rPr lang="el-GR" sz="2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ως μορφή διαφήμισης (συνέχεια)</a:t>
            </a:r>
            <a:endParaRPr lang="el-GR" sz="26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Θέση περιεχομένου 2"/>
          <p:cNvSpPr>
            <a:spLocks noGrp="1"/>
          </p:cNvSpPr>
          <p:nvPr>
            <p:ph idx="1"/>
          </p:nvPr>
        </p:nvSpPr>
        <p:spPr>
          <a:xfrm>
            <a:off x="467544" y="1988840"/>
            <a:ext cx="8208912" cy="4392487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l-GR" sz="2000" dirty="0" smtClean="0"/>
              <a:t>Το ψηφιακό περιβάλλον προσφέρεται ακόμα για και για τη δημιουργία πολύ μεγάλων εκθέσεων αυτοκινήτων όπου ένας χρήστης μπορεί </a:t>
            </a:r>
            <a:r>
              <a:rPr lang="el-GR" sz="2000" u="sng" dirty="0" smtClean="0"/>
              <a:t>να περπατήσει και να δει τα νέα μοντέλα</a:t>
            </a:r>
            <a:r>
              <a:rPr lang="el-GR" sz="2000" dirty="0" smtClean="0"/>
              <a:t> από κοντά.</a:t>
            </a:r>
          </a:p>
          <a:p>
            <a:r>
              <a:rPr lang="el-GR" sz="2000" dirty="0" smtClean="0"/>
              <a:t>Η δημιουργία μιας τέτοιας έκθεσης κοστίζει </a:t>
            </a:r>
            <a:r>
              <a:rPr lang="el-GR" sz="2000" u="sng" dirty="0" smtClean="0"/>
              <a:t>πολύ πιο φτηνά</a:t>
            </a:r>
            <a:r>
              <a:rPr lang="el-GR" sz="2000" dirty="0" smtClean="0"/>
              <a:t> (περίπου 70 χιλ. €) από ότι στον πραγματικό κόσμο. </a:t>
            </a:r>
          </a:p>
          <a:p>
            <a:endParaRPr lang="el-GR" sz="2400" dirty="0"/>
          </a:p>
        </p:txBody>
      </p:sp>
      <p:pic>
        <p:nvPicPr>
          <p:cNvPr id="6" name="Εικόνα 5" descr="C:\Users\John\Desktop\Μαθήματα\Γ) Τρίτο Έτος\Α) Πληροφοριακά Συστήματα Διοίκησης\Project Second Life\business\V2-88542734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861048"/>
            <a:ext cx="3816424" cy="244827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Πληροφοριακά Συστήματα Διοίκησης</a:t>
            </a:r>
            <a:endParaRPr lang="el-GR"/>
          </a:p>
        </p:txBody>
      </p:sp>
      <p:pic>
        <p:nvPicPr>
          <p:cNvPr id="5122" name="Picture 2" descr="C:\Users\John\Desktop\Μαθήματα\Γ) Τρίτο Έτος\Α) Πληροφοριακά Συστήματα Διοίκησης\Project Second Life\business\Lancia will unveil the Delta in the virtual world the day before its Geneva debu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3861048"/>
            <a:ext cx="3960440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9457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0C459-5C3D-4C46-A4DA-8AFFCC1AE773}" type="slidenum">
              <a:rPr lang="el-GR" smtClean="0"/>
              <a:t>14</a:t>
            </a:fld>
            <a:endParaRPr lang="el-GR"/>
          </a:p>
        </p:txBody>
      </p:sp>
      <p:sp>
        <p:nvSpPr>
          <p:cNvPr id="5" name="Τίτλος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l-GR" sz="4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Επιχειρηματικές Δραστηριότητες</a:t>
            </a:r>
            <a:endParaRPr lang="el-GR" sz="4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Θέση περιεχομένου 2"/>
          <p:cNvSpPr>
            <a:spLocks noGrp="1"/>
          </p:cNvSpPr>
          <p:nvPr>
            <p:ph idx="1"/>
          </p:nvPr>
        </p:nvSpPr>
        <p:spPr>
          <a:xfrm>
            <a:off x="467544" y="1988841"/>
            <a:ext cx="8229600" cy="4320479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l-GR" sz="3000" dirty="0" smtClean="0"/>
              <a:t>Πολύ μεγάλες βιομηχανίες-επιχειρήσεις και οργανισμοί θεώρησαν το </a:t>
            </a:r>
            <a:r>
              <a:rPr lang="en-US" sz="3000" dirty="0" smtClean="0"/>
              <a:t>SL </a:t>
            </a:r>
            <a:r>
              <a:rPr lang="el-GR" sz="3000" dirty="0" smtClean="0"/>
              <a:t>μια καλή ευκαιρία να προωθήσουν τα προϊόντα τους.</a:t>
            </a:r>
          </a:p>
          <a:p>
            <a:r>
              <a:rPr lang="el-GR" sz="3000" dirty="0" smtClean="0"/>
              <a:t>Ένας εύκολος τρόπος να ασκήσουν οι χρήστες </a:t>
            </a:r>
            <a:r>
              <a:rPr lang="el-GR" sz="3000" u="sng" dirty="0" smtClean="0"/>
              <a:t>κριτικές</a:t>
            </a:r>
            <a:r>
              <a:rPr lang="el-GR" sz="3000" dirty="0" smtClean="0"/>
              <a:t> για μοντέλα τα οποία δεν είχαν μπει ακόμα στην παραγωγή.</a:t>
            </a:r>
          </a:p>
          <a:p>
            <a:r>
              <a:rPr lang="el-GR" sz="2800" dirty="0"/>
              <a:t>Παρόλο που το </a:t>
            </a:r>
            <a:r>
              <a:rPr lang="en-US" sz="2800" dirty="0"/>
              <a:t>SL</a:t>
            </a:r>
            <a:r>
              <a:rPr lang="el-GR" sz="2800" dirty="0"/>
              <a:t> κυκλοφόρησε το 2003, </a:t>
            </a:r>
            <a:r>
              <a:rPr lang="el-GR" sz="2800" u="sng" dirty="0"/>
              <a:t>η πρώτη χρονιά</a:t>
            </a:r>
            <a:r>
              <a:rPr lang="el-GR" sz="2800" dirty="0"/>
              <a:t> που </a:t>
            </a:r>
            <a:r>
              <a:rPr lang="el-GR" sz="2800" dirty="0" smtClean="0"/>
              <a:t>μπήκαν επώνυμες μάρκες ήταν το 2007 (</a:t>
            </a:r>
            <a:r>
              <a:rPr lang="en-US" sz="2800" dirty="0" smtClean="0"/>
              <a:t>Nic Mitham)</a:t>
            </a:r>
            <a:endParaRPr lang="el-GR" sz="2800" dirty="0"/>
          </a:p>
          <a:p>
            <a:endParaRPr lang="el-GR" sz="3000" dirty="0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Πληροφοριακά Συστήματα Διοίκησης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148670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l-GR" sz="4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Επιχειρήσεις και οργανισμοί στο </a:t>
            </a:r>
            <a:r>
              <a:rPr lang="en-US" sz="4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</a:t>
            </a:r>
            <a:endParaRPr lang="el-GR" sz="4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0C459-5C3D-4C46-A4DA-8AFFCC1AE773}" type="slidenum">
              <a:rPr lang="el-GR" smtClean="0"/>
              <a:t>15</a:t>
            </a:fld>
            <a:endParaRPr lang="el-GR"/>
          </a:p>
        </p:txBody>
      </p:sp>
      <p:sp>
        <p:nvSpPr>
          <p:cNvPr id="6" name="Θέση περιεχομένου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sz="2400" dirty="0"/>
              <a:t>Στον εικονικό κόσμο του </a:t>
            </a:r>
            <a:r>
              <a:rPr lang="el-GR" sz="2400" dirty="0" smtClean="0"/>
              <a:t>SL, </a:t>
            </a:r>
            <a:r>
              <a:rPr lang="el-GR" sz="2400" dirty="0"/>
              <a:t>υπάρχει </a:t>
            </a:r>
            <a:r>
              <a:rPr lang="el-GR" sz="2400" dirty="0" smtClean="0"/>
              <a:t>έχουν δημιουργηθεί πολλές επιχειρήσεις, </a:t>
            </a:r>
            <a:r>
              <a:rPr lang="el-GR" sz="2400" dirty="0"/>
              <a:t>μερικές από τις οποίες έχουν γίνει νομικές οντότητες </a:t>
            </a:r>
            <a:r>
              <a:rPr lang="el-GR" sz="2400" dirty="0" smtClean="0"/>
              <a:t>με πλήρη δικαιώματα, </a:t>
            </a:r>
            <a:r>
              <a:rPr lang="el-GR" sz="2400" dirty="0"/>
              <a:t>καθώς </a:t>
            </a:r>
            <a:r>
              <a:rPr lang="el-GR" sz="2400" dirty="0" smtClean="0"/>
              <a:t>και </a:t>
            </a:r>
            <a:r>
              <a:rPr lang="el-GR" sz="2400" dirty="0"/>
              <a:t>εταιρείες και </a:t>
            </a:r>
            <a:r>
              <a:rPr lang="el-GR" sz="2400" dirty="0" smtClean="0"/>
              <a:t>οργανισμοί που υπάρχουν και στον πραγματικό κόσμο.</a:t>
            </a:r>
            <a:endParaRPr lang="en-US" sz="2400" dirty="0" smtClean="0"/>
          </a:p>
          <a:p>
            <a:pPr marL="0" indent="0">
              <a:buNone/>
            </a:pPr>
            <a:endParaRPr lang="el-GR" sz="2400" dirty="0" smtClean="0"/>
          </a:p>
          <a:p>
            <a:r>
              <a:rPr lang="el-GR" sz="2400" dirty="0" smtClean="0"/>
              <a:t>Παραδείγματα χρήσης του </a:t>
            </a:r>
            <a:r>
              <a:rPr lang="en-US" sz="2400" dirty="0" smtClean="0"/>
              <a:t>SL </a:t>
            </a:r>
            <a:r>
              <a:rPr lang="el-GR" sz="2400" dirty="0" smtClean="0"/>
              <a:t>από </a:t>
            </a:r>
            <a:r>
              <a:rPr lang="el-GR" sz="2400" smtClean="0"/>
              <a:t>πραγματικές εταιρείες</a:t>
            </a:r>
            <a:r>
              <a:rPr lang="en-US" sz="2400" smtClean="0"/>
              <a:t>: </a:t>
            </a:r>
            <a:endParaRPr lang="en-US" sz="2400" dirty="0" smtClean="0"/>
          </a:p>
          <a:p>
            <a:pPr marL="0" indent="0">
              <a:buNone/>
            </a:pPr>
            <a:r>
              <a:rPr lang="en-US" sz="2000" dirty="0" smtClean="0">
                <a:hlinkClick r:id="rId2" tooltip="20th Century Fox"/>
              </a:rPr>
              <a:t>-20th </a:t>
            </a:r>
            <a:r>
              <a:rPr lang="en-US" sz="2000" dirty="0">
                <a:hlinkClick r:id="rId2" tooltip="20th Century Fox"/>
              </a:rPr>
              <a:t>Century Fox</a:t>
            </a:r>
            <a:r>
              <a:rPr lang="en-US" sz="2000" dirty="0"/>
              <a:t> held a premiere for </a:t>
            </a:r>
            <a:r>
              <a:rPr lang="en-US" sz="2000" dirty="0">
                <a:hlinkClick r:id="rId3" tooltip="X-Men: The Last Stand"/>
              </a:rPr>
              <a:t>X-Men: The Last Stand</a:t>
            </a:r>
            <a:r>
              <a:rPr lang="en-US" sz="2000" dirty="0"/>
              <a:t> in </a:t>
            </a:r>
            <a:r>
              <a:rPr lang="en-US" sz="2000" i="1" dirty="0" smtClean="0"/>
              <a:t>SL.</a:t>
            </a:r>
          </a:p>
          <a:p>
            <a:pPr marL="0" indent="0">
              <a:buNone/>
            </a:pPr>
            <a:r>
              <a:rPr lang="en-US" sz="2000" dirty="0" smtClean="0">
                <a:hlinkClick r:id="rId4" tooltip="Dell"/>
              </a:rPr>
              <a:t>-Dell</a:t>
            </a:r>
            <a:r>
              <a:rPr lang="en-US" sz="2000" dirty="0"/>
              <a:t> sells PCs in </a:t>
            </a:r>
            <a:r>
              <a:rPr lang="en-US" sz="2000" i="1" dirty="0" smtClean="0"/>
              <a:t>SL.</a:t>
            </a:r>
          </a:p>
          <a:p>
            <a:pPr marL="0" indent="0">
              <a:buNone/>
            </a:pPr>
            <a:r>
              <a:rPr lang="en-US" sz="2000" dirty="0" smtClean="0">
                <a:hlinkClick r:id="rId5" tooltip="MTV"/>
              </a:rPr>
              <a:t>-MTV</a:t>
            </a:r>
            <a:r>
              <a:rPr lang="en-US" sz="2000" dirty="0"/>
              <a:t> held a fashion </a:t>
            </a:r>
            <a:r>
              <a:rPr lang="en-US" sz="2000" dirty="0" smtClean="0"/>
              <a:t>show</a:t>
            </a:r>
            <a:r>
              <a:rPr lang="el-GR" sz="2000" dirty="0" smtClean="0"/>
              <a:t> </a:t>
            </a:r>
            <a:r>
              <a:rPr lang="en-US" sz="2000" dirty="0" smtClean="0"/>
              <a:t>in </a:t>
            </a:r>
            <a:r>
              <a:rPr lang="en-US" sz="2000" i="1" dirty="0" smtClean="0"/>
              <a:t>SL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r>
              <a:rPr lang="en-US" sz="2000" dirty="0" smtClean="0">
                <a:hlinkClick r:id="rId6" tooltip="Adidas"/>
              </a:rPr>
              <a:t>-Adidas </a:t>
            </a:r>
            <a:r>
              <a:rPr lang="en-US" sz="2000" dirty="0">
                <a:hlinkClick r:id="rId6" tooltip="Adidas"/>
              </a:rPr>
              <a:t>Reebok</a:t>
            </a:r>
            <a:r>
              <a:rPr lang="en-US" sz="2000" dirty="0"/>
              <a:t> have created a permanent presence in </a:t>
            </a:r>
            <a:r>
              <a:rPr lang="en-US" sz="2000" i="1" dirty="0" smtClean="0"/>
              <a:t>SL.</a:t>
            </a:r>
          </a:p>
          <a:p>
            <a:pPr marL="0" indent="0">
              <a:buNone/>
            </a:pPr>
            <a:endParaRPr lang="el-GR" sz="2400" dirty="0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Πληροφοριακά Συστήματα Διοίκησης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36609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0C459-5C3D-4C46-A4DA-8AFFCC1AE773}" type="slidenum">
              <a:rPr lang="el-GR" smtClean="0"/>
              <a:t>16</a:t>
            </a:fld>
            <a:endParaRPr lang="el-GR"/>
          </a:p>
        </p:txBody>
      </p:sp>
      <p:sp>
        <p:nvSpPr>
          <p:cNvPr id="5" name="Τίτλος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08012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l-GR" sz="2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Η χρήση του </a:t>
            </a:r>
            <a:r>
              <a:rPr lang="en-US" sz="2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</a:t>
            </a:r>
            <a:r>
              <a:rPr lang="el-GR" sz="26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l-GR" sz="2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στην εκπαίδευση</a:t>
            </a:r>
            <a:endParaRPr lang="el-GR" sz="26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Θέση περιεχομένου 2"/>
          <p:cNvSpPr>
            <a:spLocks noGrp="1"/>
          </p:cNvSpPr>
          <p:nvPr>
            <p:ph idx="1"/>
          </p:nvPr>
        </p:nvSpPr>
        <p:spPr>
          <a:xfrm>
            <a:off x="467544" y="1988841"/>
            <a:ext cx="8229600" cy="439248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l-GR" sz="2000" dirty="0" smtClean="0"/>
              <a:t>Το </a:t>
            </a:r>
            <a:r>
              <a:rPr lang="en-US" sz="2000" dirty="0" smtClean="0"/>
              <a:t>SL</a:t>
            </a:r>
            <a:r>
              <a:rPr lang="el-GR" sz="2000" dirty="0" smtClean="0"/>
              <a:t> άλλαξε </a:t>
            </a:r>
            <a:r>
              <a:rPr lang="el-GR" sz="2000" dirty="0"/>
              <a:t>κατά πολύ</a:t>
            </a:r>
            <a:r>
              <a:rPr lang="en-US" sz="2000" dirty="0" smtClean="0"/>
              <a:t> </a:t>
            </a:r>
            <a:r>
              <a:rPr lang="el-GR" sz="2000" dirty="0" smtClean="0"/>
              <a:t>τον τρόπο με τον οποίο γίνονται τα μαθήματα εξ αποστάσεως.</a:t>
            </a:r>
          </a:p>
          <a:p>
            <a:r>
              <a:rPr lang="el-GR" sz="2000" dirty="0" smtClean="0"/>
              <a:t>Πολύ εκπαιδευτικοί και ερευνητές προτιμούν την διεξαγωγή μαθημάτων εξ αποστάσεως μέσω του </a:t>
            </a:r>
            <a:r>
              <a:rPr lang="en-US" sz="2000" dirty="0" smtClean="0"/>
              <a:t>SL</a:t>
            </a:r>
            <a:r>
              <a:rPr lang="el-GR" sz="2000" dirty="0" smtClean="0"/>
              <a:t> γιατί το θεωρούν πολύ </a:t>
            </a:r>
            <a:r>
              <a:rPr lang="el-GR" sz="2000" u="sng" dirty="0" smtClean="0"/>
              <a:t>πιο προσωπικό από τον παραδοσιακό τρόπο </a:t>
            </a:r>
            <a:r>
              <a:rPr lang="el-GR" sz="2000" dirty="0" smtClean="0"/>
              <a:t>διεξαγωγής των μαθημάτων.</a:t>
            </a:r>
          </a:p>
          <a:p>
            <a:pPr marL="0" indent="0">
              <a:buNone/>
            </a:pPr>
            <a:endParaRPr lang="el-GR" sz="2000" dirty="0" smtClean="0"/>
          </a:p>
          <a:p>
            <a:pPr marL="0" indent="0">
              <a:buNone/>
            </a:pPr>
            <a:endParaRPr lang="el-GR" sz="2000" dirty="0" smtClean="0"/>
          </a:p>
          <a:p>
            <a:r>
              <a:rPr lang="el-GR" sz="2000" dirty="0" smtClean="0"/>
              <a:t>Έρευνα έχει δείξει ότι το </a:t>
            </a:r>
            <a:r>
              <a:rPr lang="el-GR" sz="2000" u="sng" dirty="0" smtClean="0"/>
              <a:t>80%</a:t>
            </a:r>
            <a:r>
              <a:rPr lang="el-GR" sz="2000" dirty="0" smtClean="0"/>
              <a:t> των βρετανικών πανεπιστημίων διδάσκουν μαθήματα μέσω του </a:t>
            </a:r>
            <a:r>
              <a:rPr lang="en-US" sz="2000" dirty="0" smtClean="0"/>
              <a:t>SL.</a:t>
            </a:r>
          </a:p>
          <a:p>
            <a:r>
              <a:rPr lang="el-GR" sz="2000" u="sng" dirty="0" smtClean="0"/>
              <a:t>Τουλάχιστον 300</a:t>
            </a:r>
            <a:r>
              <a:rPr lang="el-GR" sz="2000" dirty="0" smtClean="0"/>
              <a:t> πανεπιστήμια </a:t>
            </a:r>
            <a:r>
              <a:rPr lang="el-GR" sz="2000" u="sng" dirty="0" smtClean="0"/>
              <a:t>παγκοσμίως</a:t>
            </a:r>
            <a:r>
              <a:rPr lang="el-GR" sz="2000" dirty="0" smtClean="0"/>
              <a:t> χρησιμοποιούν το </a:t>
            </a:r>
            <a:r>
              <a:rPr lang="en-US" sz="2000" dirty="0" smtClean="0"/>
              <a:t>SL</a:t>
            </a:r>
            <a:r>
              <a:rPr lang="el-GR" sz="2000" dirty="0" smtClean="0"/>
              <a:t> ως μέσο εκπαίδευσης. </a:t>
            </a:r>
            <a:endParaRPr lang="el-GR" sz="2000" dirty="0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Πληροφοριακά Συστήματα Διοίκησης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74343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glitter dir="u"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0C459-5C3D-4C46-A4DA-8AFFCC1AE773}" type="slidenum">
              <a:rPr lang="el-GR" smtClean="0"/>
              <a:t>17</a:t>
            </a:fld>
            <a:endParaRPr lang="el-GR"/>
          </a:p>
        </p:txBody>
      </p:sp>
      <p:sp>
        <p:nvSpPr>
          <p:cNvPr id="5" name="Τίτλος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08012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l-GR" sz="26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Η χρήση του </a:t>
            </a:r>
            <a:r>
              <a:rPr lang="en-US" sz="26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</a:t>
            </a:r>
            <a:r>
              <a:rPr lang="el-GR" sz="26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στην </a:t>
            </a:r>
            <a:r>
              <a:rPr lang="el-GR" sz="2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εκπαίδευση</a:t>
            </a:r>
            <a:r>
              <a:rPr lang="en-US" sz="2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l-GR" sz="2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(συνέχεια)</a:t>
            </a:r>
            <a:endParaRPr lang="el-GR" sz="26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Θέση περιεχομένου 2"/>
          <p:cNvSpPr>
            <a:spLocks noGrp="1"/>
          </p:cNvSpPr>
          <p:nvPr>
            <p:ph idx="1"/>
          </p:nvPr>
        </p:nvSpPr>
        <p:spPr>
          <a:xfrm>
            <a:off x="467544" y="1988841"/>
            <a:ext cx="8229600" cy="4392487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l-GR" sz="2400" dirty="0" smtClean="0"/>
              <a:t>Λίστα με κάποια γνωστά πανεπιστήμια</a:t>
            </a:r>
            <a:r>
              <a:rPr lang="en-US" sz="2400" dirty="0" smtClean="0"/>
              <a:t>:</a:t>
            </a:r>
            <a:endParaRPr lang="el-GR" sz="2400" dirty="0" smtClean="0"/>
          </a:p>
          <a:p>
            <a:r>
              <a:rPr lang="en-US" sz="2000" u="sng" dirty="0" smtClean="0"/>
              <a:t>H</a:t>
            </a:r>
            <a:r>
              <a:rPr lang="el-GR" sz="2000" u="sng" dirty="0" smtClean="0"/>
              <a:t>ΠΑ</a:t>
            </a:r>
            <a:r>
              <a:rPr lang="en-US" sz="2000" dirty="0" smtClean="0"/>
              <a:t>:</a:t>
            </a:r>
            <a:r>
              <a:rPr lang="el-GR" sz="2000" dirty="0" smtClean="0"/>
              <a:t> </a:t>
            </a:r>
            <a:r>
              <a:rPr lang="en-US" sz="2000" dirty="0" smtClean="0"/>
              <a:t>Washington University, Columbia College Chicago</a:t>
            </a:r>
          </a:p>
          <a:p>
            <a:r>
              <a:rPr lang="el-GR" sz="2000" u="sng" dirty="0" smtClean="0"/>
              <a:t>Ηνωμένο Βασίλειο</a:t>
            </a:r>
            <a:r>
              <a:rPr lang="en-US" sz="2000" dirty="0" smtClean="0"/>
              <a:t>:</a:t>
            </a:r>
            <a:r>
              <a:rPr lang="el-GR" sz="2000" dirty="0" smtClean="0"/>
              <a:t> </a:t>
            </a:r>
            <a:r>
              <a:rPr lang="en-US" sz="2000" dirty="0" smtClean="0"/>
              <a:t>Oxford University Computing Services, University of Sheffield, University of Liverpool, London Metropolitan University.</a:t>
            </a:r>
          </a:p>
          <a:p>
            <a:r>
              <a:rPr lang="el-GR" sz="2000" u="sng" dirty="0" smtClean="0"/>
              <a:t>Χονγκ Κονγκ</a:t>
            </a:r>
            <a:r>
              <a:rPr lang="en-US" sz="2000" dirty="0" smtClean="0"/>
              <a:t>:</a:t>
            </a:r>
            <a:r>
              <a:rPr lang="el-GR" sz="2000" dirty="0" smtClean="0"/>
              <a:t> </a:t>
            </a:r>
            <a:r>
              <a:rPr lang="en-US" sz="2000" dirty="0" smtClean="0"/>
              <a:t>The Hong Kong Polytechnic University</a:t>
            </a:r>
          </a:p>
          <a:p>
            <a:r>
              <a:rPr lang="el-GR" sz="2000" u="sng" dirty="0" smtClean="0"/>
              <a:t>Σουηδία</a:t>
            </a:r>
            <a:r>
              <a:rPr lang="en-US" sz="2000" dirty="0" smtClean="0"/>
              <a:t>: Stockholm School of Economics</a:t>
            </a:r>
          </a:p>
          <a:p>
            <a:r>
              <a:rPr lang="el-GR" sz="2000" u="sng" dirty="0" smtClean="0">
                <a:solidFill>
                  <a:srgbClr val="FF0000"/>
                </a:solidFill>
              </a:rPr>
              <a:t>Ελλάδα</a:t>
            </a:r>
            <a:r>
              <a:rPr lang="en-US" sz="2000" dirty="0" smtClean="0">
                <a:solidFill>
                  <a:srgbClr val="FF0000"/>
                </a:solidFill>
              </a:rPr>
              <a:t>:</a:t>
            </a:r>
            <a:r>
              <a:rPr lang="el-GR" sz="2000" dirty="0" smtClean="0"/>
              <a:t> </a:t>
            </a:r>
            <a:r>
              <a:rPr lang="en-US" sz="2000" dirty="0" smtClean="0"/>
              <a:t>The University of Ioannina – The Education Approaches to Virtual Reality Technologies Lab.</a:t>
            </a:r>
          </a:p>
          <a:p>
            <a:r>
              <a:rPr lang="el-GR" sz="2000" u="sng" dirty="0" smtClean="0"/>
              <a:t>Ισπανία</a:t>
            </a:r>
            <a:r>
              <a:rPr lang="en-US" sz="2000" dirty="0" smtClean="0"/>
              <a:t>:</a:t>
            </a:r>
            <a:r>
              <a:rPr lang="el-GR" sz="2000" dirty="0" smtClean="0"/>
              <a:t> </a:t>
            </a:r>
            <a:r>
              <a:rPr lang="en-US" sz="2000" dirty="0" smtClean="0"/>
              <a:t>Madrid Open University – UDIMA </a:t>
            </a:r>
            <a:endParaRPr lang="el-GR" sz="2000" dirty="0" smtClean="0"/>
          </a:p>
          <a:p>
            <a:endParaRPr lang="el-GR" sz="2200" dirty="0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Πληροφοριακά Συστήματα Διοίκησης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288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0C459-5C3D-4C46-A4DA-8AFFCC1AE773}" type="slidenum">
              <a:rPr lang="el-GR" smtClean="0"/>
              <a:t>18</a:t>
            </a:fld>
            <a:endParaRPr lang="el-GR"/>
          </a:p>
        </p:txBody>
      </p:sp>
      <p:sp>
        <p:nvSpPr>
          <p:cNvPr id="5" name="Τίτλος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08012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l-GR" sz="2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Η χρήση του </a:t>
            </a:r>
            <a:r>
              <a:rPr lang="en-US" sz="2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 </a:t>
            </a:r>
            <a:r>
              <a:rPr lang="el-GR" sz="2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στην Ιατρική</a:t>
            </a:r>
            <a:endParaRPr lang="el-GR" sz="26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Θέση περιεχομένου 2"/>
          <p:cNvSpPr>
            <a:spLocks noGrp="1"/>
          </p:cNvSpPr>
          <p:nvPr>
            <p:ph idx="1"/>
          </p:nvPr>
        </p:nvSpPr>
        <p:spPr>
          <a:xfrm>
            <a:off x="467545" y="1844824"/>
            <a:ext cx="8208912" cy="4525963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l-GR" sz="2400" dirty="0" smtClean="0"/>
              <a:t>Το πανεπιστήμιο του </a:t>
            </a:r>
            <a:r>
              <a:rPr lang="en-US" sz="2400" dirty="0"/>
              <a:t>Michigan School of Nursing </a:t>
            </a:r>
            <a:r>
              <a:rPr lang="el-GR" sz="2400" dirty="0" smtClean="0"/>
              <a:t>χρησιμοποιεί το </a:t>
            </a:r>
            <a:r>
              <a:rPr lang="en-US" sz="2400" dirty="0" smtClean="0"/>
              <a:t>SL</a:t>
            </a:r>
            <a:r>
              <a:rPr lang="el-GR" sz="2400" dirty="0" smtClean="0"/>
              <a:t> για να βοηθήσει τους φοιτητές να αναπτύξουν τις ηγετικές και επικοινωνιακές τους δεξιότητες.</a:t>
            </a:r>
          </a:p>
          <a:p>
            <a:endParaRPr lang="el-GR" sz="2400" dirty="0" smtClean="0"/>
          </a:p>
          <a:p>
            <a:endParaRPr lang="el-GR" sz="2400" dirty="0"/>
          </a:p>
          <a:p>
            <a:endParaRPr lang="el-GR" sz="2400" dirty="0" smtClean="0"/>
          </a:p>
          <a:p>
            <a:endParaRPr lang="el-GR" sz="2400" dirty="0" smtClean="0"/>
          </a:p>
          <a:p>
            <a:endParaRPr lang="el-GR" sz="2400" dirty="0" smtClean="0"/>
          </a:p>
          <a:p>
            <a:r>
              <a:rPr lang="el-GR" sz="2400" dirty="0" smtClean="0"/>
              <a:t>Οι φοιτητές μπορούν να έχουν το δικό τους </a:t>
            </a:r>
            <a:r>
              <a:rPr lang="en-US" sz="2400" dirty="0" smtClean="0"/>
              <a:t>Avatar</a:t>
            </a:r>
            <a:r>
              <a:rPr lang="el-GR" sz="2400" dirty="0" smtClean="0"/>
              <a:t> και </a:t>
            </a:r>
            <a:r>
              <a:rPr lang="el-GR" sz="2400" u="sng" dirty="0" smtClean="0"/>
              <a:t>να εξασκηθούν σε διάφορα ιατρικά σενάρια εξ αποστάσεως.</a:t>
            </a:r>
            <a:endParaRPr lang="el-GR" sz="2400" u="sng" dirty="0"/>
          </a:p>
        </p:txBody>
      </p:sp>
      <p:pic>
        <p:nvPicPr>
          <p:cNvPr id="3075" name="Picture 3" descr="C:\Users\John\Desktop\8270_636108086448695_243462245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996953"/>
            <a:ext cx="4062035" cy="2340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Πληροφοριακά Συστήματα Διοίκησης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06288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0C459-5C3D-4C46-A4DA-8AFFCC1AE773}" type="slidenum">
              <a:rPr lang="el-GR" smtClean="0"/>
              <a:t>19</a:t>
            </a:fld>
            <a:endParaRPr lang="el-GR"/>
          </a:p>
        </p:txBody>
      </p:sp>
      <p:sp>
        <p:nvSpPr>
          <p:cNvPr id="5" name="Τίτλος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08012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endParaRPr lang="el-GR" sz="26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Θέση περιεχομένου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926" y="1700809"/>
            <a:ext cx="6310418" cy="4608511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  <p:pic>
        <p:nvPicPr>
          <p:cNvPr id="7" name="Picture 2" descr="C:\Users\John\Desktop\university-michiga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688" y="620688"/>
            <a:ext cx="8136904" cy="911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Θέση υποσέλιδου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Πληροφοριακά Συστήματα Διοίκησης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288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l-GR" sz="4000" u="sng" dirty="0" smtClean="0"/>
              <a:t>Ιστορία</a:t>
            </a:r>
            <a:endParaRPr lang="el-GR" sz="4000" u="sng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57200" y="1600201"/>
            <a:ext cx="8147248" cy="4709119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l-GR" sz="2800" dirty="0" smtClean="0"/>
              <a:t>Ένας ψηφιακός κόσμος.</a:t>
            </a:r>
          </a:p>
          <a:p>
            <a:r>
              <a:rPr lang="el-GR" sz="2800" dirty="0" smtClean="0"/>
              <a:t>Φτιάχτηκε από την εταιρεία </a:t>
            </a:r>
            <a:r>
              <a:rPr lang="en-US" sz="2800" dirty="0" smtClean="0"/>
              <a:t>Linden Lab </a:t>
            </a:r>
            <a:r>
              <a:rPr lang="el-GR" sz="2800" dirty="0" smtClean="0"/>
              <a:t>και κυκλοφόρησε το </a:t>
            </a:r>
            <a:r>
              <a:rPr lang="el-GR" sz="2800" u="sng" dirty="0" smtClean="0"/>
              <a:t>2003</a:t>
            </a:r>
            <a:endParaRPr lang="en-US" sz="2800" u="sng" dirty="0" smtClean="0"/>
          </a:p>
          <a:p>
            <a:r>
              <a:rPr lang="el-GR" sz="2800" dirty="0" smtClean="0"/>
              <a:t>Σήμερα υπολογίζεται ότι έχει πάνω από </a:t>
            </a:r>
            <a:r>
              <a:rPr lang="el-GR" sz="2800" u="sng" dirty="0" smtClean="0"/>
              <a:t>32 εκ. χρήστες</a:t>
            </a:r>
            <a:r>
              <a:rPr lang="el-GR" sz="2800" dirty="0" smtClean="0"/>
              <a:t>.</a:t>
            </a:r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0C459-5C3D-4C46-A4DA-8AFFCC1AE773}" type="slidenum">
              <a:rPr lang="el-GR" smtClean="0"/>
              <a:t>2</a:t>
            </a:fld>
            <a:endParaRPr lang="el-GR"/>
          </a:p>
        </p:txBody>
      </p:sp>
      <p:pic>
        <p:nvPicPr>
          <p:cNvPr id="6" name="Εικόνα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1" y="4221088"/>
            <a:ext cx="4680189" cy="1936428"/>
          </a:xfrm>
          <a:prstGeom prst="rect">
            <a:avLst/>
          </a:prstGeom>
        </p:spPr>
      </p:pic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Πληροφοριακά Συστήματα Διοίκησης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894103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Διάγραμμα 3"/>
          <p:cNvGraphicFramePr/>
          <p:nvPr>
            <p:extLst>
              <p:ext uri="{D42A27DB-BD31-4B8C-83A1-F6EECF244321}">
                <p14:modId xmlns:p14="http://schemas.microsoft.com/office/powerpoint/2010/main" val="750454981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Θέση περιεχομένου 4"/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22901"/>
            <a:ext cx="8229600" cy="4480560"/>
          </a:xfrm>
        </p:spPr>
      </p:pic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518B9-454E-413A-B7B9-42305E443248}" type="slidenum">
              <a:rPr lang="el-GR" altLang="el-GR" sz="1400" smtClean="0">
                <a:solidFill>
                  <a:srgbClr val="000000"/>
                </a:solidFill>
              </a:rPr>
              <a:pPr/>
              <a:t>20</a:t>
            </a:fld>
            <a:endParaRPr lang="el-GR" altLang="el-GR" sz="1400" dirty="0">
              <a:solidFill>
                <a:srgbClr val="000000"/>
              </a:solidFill>
            </a:endParaRPr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>
          <a:xfrm>
            <a:off x="1547664" y="6245225"/>
            <a:ext cx="4472136" cy="476250"/>
          </a:xfrm>
        </p:spPr>
        <p:txBody>
          <a:bodyPr/>
          <a:lstStyle/>
          <a:p>
            <a:r>
              <a:rPr lang="el-GR" altLang="el-GR" sz="1400" dirty="0" smtClean="0">
                <a:solidFill>
                  <a:srgbClr val="000000"/>
                </a:solidFill>
              </a:rPr>
              <a:t>Πληροφοριακά Συστήματα Διοίκησης</a:t>
            </a:r>
            <a:endParaRPr lang="el-GR" altLang="el-GR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63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l-GR" sz="4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Λειτουργία</a:t>
            </a:r>
            <a:endParaRPr lang="el-GR" sz="4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67544" y="1988841"/>
            <a:ext cx="8136904" cy="432048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l-GR" sz="2600" dirty="0" smtClean="0"/>
              <a:t>Κάθε χρήστης  έχει την δυνατότητα να φτιάξει μια τρισδιάστατη </a:t>
            </a:r>
            <a:r>
              <a:rPr lang="el-GR" sz="2600" u="sng" dirty="0" smtClean="0"/>
              <a:t>προσομοίωση του εαυτού του</a:t>
            </a:r>
            <a:r>
              <a:rPr lang="el-GR" sz="2600" dirty="0" smtClean="0"/>
              <a:t>.</a:t>
            </a:r>
          </a:p>
          <a:p>
            <a:r>
              <a:rPr lang="el-GR" sz="2600" dirty="0" smtClean="0"/>
              <a:t>Μπορούν να </a:t>
            </a:r>
            <a:r>
              <a:rPr lang="el-GR" sz="2600" u="sng" dirty="0" smtClean="0"/>
              <a:t>εξερευνήσουν τον κόσμο</a:t>
            </a:r>
            <a:r>
              <a:rPr lang="el-GR" sz="2600" dirty="0" smtClean="0"/>
              <a:t>. Να κοινωνικοποιηθούν και να πάρουν μέρος σε ατομικές-ομαδικές </a:t>
            </a:r>
            <a:r>
              <a:rPr lang="el-GR" sz="2600" dirty="0"/>
              <a:t> </a:t>
            </a:r>
            <a:r>
              <a:rPr lang="el-GR" sz="2600" dirty="0" smtClean="0"/>
              <a:t>δραστηριότητες κλπ.</a:t>
            </a:r>
          </a:p>
          <a:p>
            <a:r>
              <a:rPr lang="el-GR" sz="2600" dirty="0" smtClean="0"/>
              <a:t>Έχει ακόμα και </a:t>
            </a:r>
            <a:r>
              <a:rPr lang="el-GR" sz="2600" u="sng" dirty="0" smtClean="0"/>
              <a:t>δικό του νόμισμα</a:t>
            </a:r>
            <a:r>
              <a:rPr lang="en-US" sz="2600" dirty="0" smtClean="0"/>
              <a:t> </a:t>
            </a:r>
            <a:r>
              <a:rPr lang="el-GR" sz="2600" dirty="0" smtClean="0"/>
              <a:t>το οποίο μπορεί να το ανταλλάξει με κανονικά χρήματα.</a:t>
            </a:r>
          </a:p>
          <a:p>
            <a:r>
              <a:rPr lang="el-GR" sz="2600" dirty="0" smtClean="0"/>
              <a:t>Απευθύνεται κυρίως σε κοινό άνω 16.</a:t>
            </a:r>
            <a:endParaRPr lang="el-GR" sz="2600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0C459-5C3D-4C46-A4DA-8AFFCC1AE773}" type="slidenum">
              <a:rPr lang="el-GR" smtClean="0"/>
              <a:t>3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Πληροφοριακά Συστήματα Διοίκησης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35607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l-GR" sz="4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Χρήση του </a:t>
            </a:r>
            <a:r>
              <a:rPr lang="en-US" sz="4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</a:t>
            </a:r>
            <a:endParaRPr lang="el-GR" sz="4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67544" y="1988841"/>
            <a:ext cx="8136904" cy="432048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l-GR" sz="2600" dirty="0" smtClean="0"/>
              <a:t>Επιχειρηματικότητα</a:t>
            </a:r>
          </a:p>
          <a:p>
            <a:r>
              <a:rPr lang="el-GR" sz="2600" dirty="0" smtClean="0"/>
              <a:t>Κοινωνικές συναναστροφές </a:t>
            </a:r>
          </a:p>
          <a:p>
            <a:r>
              <a:rPr lang="el-GR" sz="2600" dirty="0" smtClean="0"/>
              <a:t>Πολιτική (Προεκλογικές εκστρατείες)</a:t>
            </a:r>
          </a:p>
          <a:p>
            <a:r>
              <a:rPr lang="el-GR" sz="2600" dirty="0" smtClean="0"/>
              <a:t>Ψυχαγωγία (συναυλίες κλπ)</a:t>
            </a:r>
          </a:p>
          <a:p>
            <a:r>
              <a:rPr lang="el-GR" sz="2600" dirty="0" smtClean="0"/>
              <a:t>Τέχνη και κινηματογράφος (πρεμιέρες ταινιών κλπ)</a:t>
            </a:r>
          </a:p>
          <a:p>
            <a:r>
              <a:rPr lang="el-GR" sz="2600" dirty="0" smtClean="0"/>
              <a:t>Αθλητισμός (π.χ. να παρακολουθήσεις έναν αγώνα μπάσκετ κλπ)</a:t>
            </a:r>
          </a:p>
          <a:p>
            <a:r>
              <a:rPr lang="el-GR" sz="2600" dirty="0" smtClean="0"/>
              <a:t>Μουσική (Νέες κυκλοφορίες κλπ)</a:t>
            </a:r>
          </a:p>
          <a:p>
            <a:r>
              <a:rPr lang="el-GR" sz="2600" dirty="0" smtClean="0"/>
              <a:t>Εκπαίδευση (μαθήματα εξ αποστάσεως κλπ)</a:t>
            </a:r>
            <a:endParaRPr lang="el-GR" sz="2600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0C459-5C3D-4C46-A4DA-8AFFCC1AE773}" type="slidenum">
              <a:rPr lang="el-GR" smtClean="0"/>
              <a:t>4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Πληροφοριακά Συστήματα Διοίκησης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43954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0C459-5C3D-4C46-A4DA-8AFFCC1AE773}" type="slidenum">
              <a:rPr lang="el-GR" smtClean="0"/>
              <a:t>5</a:t>
            </a:fld>
            <a:endParaRPr lang="el-GR"/>
          </a:p>
        </p:txBody>
      </p:sp>
      <p:sp>
        <p:nvSpPr>
          <p:cNvPr id="5" name="Τίτλος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l-GR" sz="4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Δυνατότητες</a:t>
            </a:r>
            <a:endParaRPr lang="el-GR" sz="4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Θέση περιεχομένου 2"/>
          <p:cNvSpPr>
            <a:spLocks noGrp="1"/>
          </p:cNvSpPr>
          <p:nvPr>
            <p:ph idx="1"/>
          </p:nvPr>
        </p:nvSpPr>
        <p:spPr>
          <a:xfrm>
            <a:off x="467544" y="1988841"/>
            <a:ext cx="8208912" cy="432048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el-GR" sz="3000" dirty="0" smtClean="0"/>
              <a:t>Η εφαρμογή δίνει την δυνατότητα στους χρήστες της να επέμβουν σε μεγάλο βαθμό στην δημιουργία του δικού τους </a:t>
            </a:r>
            <a:r>
              <a:rPr lang="en-US" sz="3000" dirty="0" smtClean="0"/>
              <a:t>Avatar.</a:t>
            </a:r>
          </a:p>
          <a:p>
            <a:r>
              <a:rPr lang="en-US" sz="3000" dirty="0" smtClean="0"/>
              <a:t>To Avatar </a:t>
            </a:r>
            <a:r>
              <a:rPr lang="el-GR" sz="3000" dirty="0" smtClean="0"/>
              <a:t>μπορεί να έχει οποιαδήποτε μορφή όπως π.χ. άνθρωπος, ζώο κλπ.</a:t>
            </a:r>
          </a:p>
          <a:p>
            <a:r>
              <a:rPr lang="el-GR" sz="3000" dirty="0" smtClean="0"/>
              <a:t>Ο χρήστης μπορεί να κάνει ό,τι κάνει και στην πραγματική του ζωή.</a:t>
            </a:r>
          </a:p>
          <a:p>
            <a:r>
              <a:rPr lang="el-GR" sz="3000" dirty="0" smtClean="0"/>
              <a:t>Μπορεί ακόμα και να δημιουργήσει δικά του προϊόντα, των οποίων κατοχυρώνει τα πνευματικά</a:t>
            </a:r>
            <a:r>
              <a:rPr lang="en-US" sz="3000" dirty="0" smtClean="0"/>
              <a:t> </a:t>
            </a:r>
            <a:r>
              <a:rPr lang="el-GR" sz="3000" dirty="0" smtClean="0"/>
              <a:t>δικαιώματα.</a:t>
            </a:r>
            <a:endParaRPr lang="el-GR" sz="3000" dirty="0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Πληροφοριακά Συστήματα Διοίκησης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03880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Διάγραμμα 3"/>
          <p:cNvGraphicFramePr/>
          <p:nvPr>
            <p:extLst>
              <p:ext uri="{D42A27DB-BD31-4B8C-83A1-F6EECF244321}">
                <p14:modId xmlns:p14="http://schemas.microsoft.com/office/powerpoint/2010/main" val="1083951714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Θέση περιεχομένου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246859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0C459-5C3D-4C46-A4DA-8AFFCC1AE773}" type="slidenum">
              <a:rPr lang="el-GR" smtClean="0"/>
              <a:t>6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Πληροφοριακά Συστήματα Διοίκησης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97090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u="sng" dirty="0" smtClean="0"/>
              <a:t>Η ισοτιμία</a:t>
            </a:r>
            <a:endParaRPr lang="el-GR" u="sng" dirty="0"/>
          </a:p>
        </p:txBody>
      </p:sp>
      <p:pic>
        <p:nvPicPr>
          <p:cNvPr id="5" name="Θέση περιεχομένου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708770"/>
            <a:ext cx="4896544" cy="36724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0C459-5C3D-4C46-A4DA-8AFFCC1AE773}" type="slidenum">
              <a:rPr lang="el-GR" smtClean="0"/>
              <a:t>7</a:t>
            </a:fld>
            <a:endParaRPr lang="el-GR"/>
          </a:p>
        </p:txBody>
      </p:sp>
      <p:pic>
        <p:nvPicPr>
          <p:cNvPr id="6" name="Picture 2" descr="C:\Users\kostas desktop\Desktop\ergasia sl\tan-sl-cc-4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2348880"/>
            <a:ext cx="3585735" cy="23201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Πληροφοριακά Συστήματα Διοίκησης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65623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0C459-5C3D-4C46-A4DA-8AFFCC1AE773}" type="slidenum">
              <a:rPr lang="el-GR" smtClean="0"/>
              <a:t>8</a:t>
            </a:fld>
            <a:endParaRPr lang="el-GR"/>
          </a:p>
        </p:txBody>
      </p:sp>
      <p:sp>
        <p:nvSpPr>
          <p:cNvPr id="5" name="Τίτλος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l-GR" sz="4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Διαφήμιση προϊόντων</a:t>
            </a:r>
            <a:endParaRPr lang="el-GR" sz="4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Θέση περιεχομένου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295754"/>
            <a:ext cx="3970312" cy="35802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  <p:pic>
        <p:nvPicPr>
          <p:cNvPr id="4" name="Εικόνα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852936"/>
            <a:ext cx="4032447" cy="24278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Πληροφοριακά Συστήματα Διοίκησης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36349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0C459-5C3D-4C46-A4DA-8AFFCC1AE773}" type="slidenum">
              <a:rPr lang="el-GR" smtClean="0"/>
              <a:t>9</a:t>
            </a:fld>
            <a:endParaRPr lang="el-GR"/>
          </a:p>
        </p:txBody>
      </p:sp>
      <p:sp>
        <p:nvSpPr>
          <p:cNvPr id="5" name="Τίτλος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l-GR" sz="4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Διαφήμιση προϊόντων (συνέχεια)</a:t>
            </a:r>
            <a:endParaRPr lang="el-GR" sz="4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2" descr="C:\Users\kostas desktop\Desktop\ergasia sl\6a00d8341c77b053ef00e54f78bf6c8834-800w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107962"/>
            <a:ext cx="4104456" cy="2690699"/>
          </a:xfrm>
          <a:prstGeom prst="rect">
            <a:avLst/>
          </a:prstGeom>
          <a:noFill/>
        </p:spPr>
      </p:pic>
      <p:pic>
        <p:nvPicPr>
          <p:cNvPr id="8" name="Picture 4" descr="C:\Users\kostas desktop\Desktop\ergasia sl\nike rooftop swoosh_002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1" y="2107962"/>
            <a:ext cx="3672408" cy="2675498"/>
          </a:xfrm>
          <a:prstGeom prst="rect">
            <a:avLst/>
          </a:prstGeom>
          <a:noFill/>
        </p:spPr>
      </p:pic>
      <p:sp>
        <p:nvSpPr>
          <p:cNvPr id="10" name="Θέση υποσέλιδου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Πληροφοριακά Συστήματα Διοίκησης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58992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2993</TotalTime>
  <Words>839</Words>
  <Application>Microsoft Office PowerPoint</Application>
  <PresentationFormat>Προβολή στην οθόνη (4:3)</PresentationFormat>
  <Paragraphs>119</Paragraphs>
  <Slides>20</Slides>
  <Notes>1</Notes>
  <HiddenSlides>0</HiddenSlides>
  <MMClips>0</MMClips>
  <ScaleCrop>false</ScaleCrop>
  <HeadingPairs>
    <vt:vector size="4" baseType="variant">
      <vt:variant>
        <vt:lpstr>Θέμα</vt:lpstr>
      </vt:variant>
      <vt:variant>
        <vt:i4>2</vt:i4>
      </vt:variant>
      <vt:variant>
        <vt:lpstr>Τίτλοι διαφανειών</vt:lpstr>
      </vt:variant>
      <vt:variant>
        <vt:i4>20</vt:i4>
      </vt:variant>
    </vt:vector>
  </HeadingPairs>
  <TitlesOfParts>
    <vt:vector size="22" baseType="lpstr">
      <vt:lpstr>Θέμα του Office</vt:lpstr>
      <vt:lpstr>1_Default Design</vt:lpstr>
      <vt:lpstr>Παρουσίαση του PowerPoint</vt:lpstr>
      <vt:lpstr>Ιστορία</vt:lpstr>
      <vt:lpstr>Λειτουργία</vt:lpstr>
      <vt:lpstr>Χρήση του SL</vt:lpstr>
      <vt:lpstr>Δυνατότητες</vt:lpstr>
      <vt:lpstr>Παρουσίαση του PowerPoint</vt:lpstr>
      <vt:lpstr>Η ισοτιμία</vt:lpstr>
      <vt:lpstr>Διαφήμιση προϊόντων</vt:lpstr>
      <vt:lpstr>Διαφήμιση προϊόντων (συνέχεια)</vt:lpstr>
      <vt:lpstr>Second Life Brand Perception Research Study Released by Market Truths</vt:lpstr>
      <vt:lpstr>Παραδείγματα μεγάλων επιχειρήσεων που χρησιμοποίησαν το SL ως μορφή διαφήμισης</vt:lpstr>
      <vt:lpstr>Παραδείγματα μεγάλων επιχειρήσεων που χρησιμοποίησαν το SL ως μορφή διαφήμισης (συνέχεια)</vt:lpstr>
      <vt:lpstr>Παραδείγματα μεγάλων επιχειρήσεων που χρησιμοποίησαν το SL ως μορφή διαφήμισης (συνέχεια)</vt:lpstr>
      <vt:lpstr>Επιχειρηματικές Δραστηριότητες</vt:lpstr>
      <vt:lpstr>Επιχειρήσεις και οργανισμοί στο SL</vt:lpstr>
      <vt:lpstr>Η χρήση του SL στην εκπαίδευση</vt:lpstr>
      <vt:lpstr>Η χρήση του SL στην εκπαίδευση (συνέχεια)</vt:lpstr>
      <vt:lpstr>Η χρήση του SL στην Ιατρική</vt:lpstr>
      <vt:lpstr>Παρουσίαση του PowerPoint</vt:lpstr>
      <vt:lpstr>Παρουσίαση του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John</dc:creator>
  <cp:lastModifiedBy>John</cp:lastModifiedBy>
  <cp:revision>136</cp:revision>
  <dcterms:created xsi:type="dcterms:W3CDTF">2013-11-28T15:07:16Z</dcterms:created>
  <dcterms:modified xsi:type="dcterms:W3CDTF">2014-10-13T09:10:24Z</dcterms:modified>
</cp:coreProperties>
</file>